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2"/>
  </p:notesMasterIdLst>
  <p:sldIdLst>
    <p:sldId id="420" r:id="rId3"/>
    <p:sldId id="1304" r:id="rId4"/>
    <p:sldId id="1306" r:id="rId5"/>
    <p:sldId id="1087" r:id="rId6"/>
    <p:sldId id="1366" r:id="rId7"/>
    <p:sldId id="1367" r:id="rId8"/>
    <p:sldId id="986" r:id="rId9"/>
    <p:sldId id="1368" r:id="rId10"/>
    <p:sldId id="1369" r:id="rId11"/>
    <p:sldId id="1307" r:id="rId12"/>
    <p:sldId id="1335" r:id="rId13"/>
    <p:sldId id="1337" r:id="rId14"/>
    <p:sldId id="1338" r:id="rId15"/>
    <p:sldId id="1339" r:id="rId16"/>
    <p:sldId id="1314" r:id="rId17"/>
    <p:sldId id="1340" r:id="rId18"/>
    <p:sldId id="1315" r:id="rId19"/>
    <p:sldId id="1341" r:id="rId20"/>
    <p:sldId id="1342" r:id="rId21"/>
    <p:sldId id="1343" r:id="rId22"/>
    <p:sldId id="1344" r:id="rId23"/>
    <p:sldId id="1355" r:id="rId24"/>
    <p:sldId id="1308" r:id="rId25"/>
    <p:sldId id="1371" r:id="rId26"/>
    <p:sldId id="1375" r:id="rId27"/>
    <p:sldId id="1379" r:id="rId28"/>
    <p:sldId id="1378" r:id="rId29"/>
    <p:sldId id="1380" r:id="rId30"/>
    <p:sldId id="1382" r:id="rId31"/>
    <p:sldId id="1383" r:id="rId32"/>
    <p:sldId id="1385" r:id="rId33"/>
    <p:sldId id="1370" r:id="rId34"/>
    <p:sldId id="1318" r:id="rId35"/>
    <p:sldId id="1320" r:id="rId36"/>
    <p:sldId id="1347" r:id="rId37"/>
    <p:sldId id="1319" r:id="rId38"/>
    <p:sldId id="1384" r:id="rId39"/>
    <p:sldId id="1386" r:id="rId40"/>
    <p:sldId id="1309" r:id="rId41"/>
    <p:sldId id="1360" r:id="rId42"/>
    <p:sldId id="1387" r:id="rId43"/>
    <p:sldId id="1388" r:id="rId44"/>
    <p:sldId id="1389" r:id="rId45"/>
    <p:sldId id="1362" r:id="rId46"/>
    <p:sldId id="1390" r:id="rId47"/>
    <p:sldId id="1381" r:id="rId48"/>
    <p:sldId id="1358" r:id="rId49"/>
    <p:sldId id="1312" r:id="rId50"/>
    <p:sldId id="130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6D6D6"/>
    <a:srgbClr val="008CE6"/>
    <a:srgbClr val="FF9500"/>
    <a:srgbClr val="FF3B30"/>
    <a:srgbClr val="00B0F0"/>
    <a:srgbClr val="009193"/>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0"/>
    <p:restoredTop sz="77687"/>
  </p:normalViewPr>
  <p:slideViewPr>
    <p:cSldViewPr snapToGrid="0" snapToObjects="1">
      <p:cViewPr varScale="1">
        <p:scale>
          <a:sx n="98" d="100"/>
          <a:sy n="98" d="100"/>
        </p:scale>
        <p:origin x="728" y="184"/>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sure you folks are already aware of how to calculate a probability of a single event</a:t>
            </a:r>
          </a:p>
          <a:p>
            <a:r>
              <a:rPr lang="en-GB" dirty="0"/>
              <a:t>Example of calculating a probability</a:t>
            </a:r>
          </a:p>
          <a:p>
            <a:r>
              <a:rPr lang="en-GB" dirty="0"/>
              <a:t>There are three major types of probabilities</a:t>
            </a:r>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329906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4 major types of probabilities</a:t>
            </a:r>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277755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Update this formula</a:t>
            </a:r>
          </a:p>
        </p:txBody>
      </p:sp>
      <p:sp>
        <p:nvSpPr>
          <p:cNvPr id="4" name="Slide Number Placeholder 3"/>
          <p:cNvSpPr>
            <a:spLocks noGrp="1"/>
          </p:cNvSpPr>
          <p:nvPr>
            <p:ph type="sldNum" sz="quarter" idx="5"/>
          </p:nvPr>
        </p:nvSpPr>
        <p:spPr/>
        <p:txBody>
          <a:bodyPr/>
          <a:lstStyle/>
          <a:p>
            <a:fld id="{7A62181B-723A-0945-8D8D-6A6BB0D8F5A6}" type="slidenum">
              <a:rPr lang="en-US" smtClean="0"/>
              <a:t>15</a:t>
            </a:fld>
            <a:endParaRPr lang="en-US"/>
          </a:p>
        </p:txBody>
      </p:sp>
    </p:spTree>
    <p:extLst>
      <p:ext uri="{BB962C8B-B14F-4D97-AF65-F5344CB8AC3E}">
        <p14:creationId xmlns:p14="http://schemas.microsoft.com/office/powerpoint/2010/main" val="81409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1496298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three main types of probabilities one often comes across – and these are typical example of single instance! What is we want to quantify the probability of all possible outcomes – this is where probability distribution comes to play. This is key padlock one must overcome.</a:t>
            </a:r>
          </a:p>
        </p:txBody>
      </p:sp>
      <p:sp>
        <p:nvSpPr>
          <p:cNvPr id="4" name="Slide Number Placeholder 3"/>
          <p:cNvSpPr>
            <a:spLocks noGrp="1"/>
          </p:cNvSpPr>
          <p:nvPr>
            <p:ph type="sldNum" sz="quarter" idx="5"/>
          </p:nvPr>
        </p:nvSpPr>
        <p:spPr/>
        <p:txBody>
          <a:bodyPr/>
          <a:lstStyle/>
          <a:p>
            <a:fld id="{7A62181B-723A-0945-8D8D-6A6BB0D8F5A6}" type="slidenum">
              <a:rPr lang="en-US" smtClean="0"/>
              <a:t>22</a:t>
            </a:fld>
            <a:endParaRPr lang="en-US"/>
          </a:p>
        </p:txBody>
      </p:sp>
    </p:spTree>
    <p:extLst>
      <p:ext uri="{BB962C8B-B14F-4D97-AF65-F5344CB8AC3E}">
        <p14:creationId xmlns:p14="http://schemas.microsoft.com/office/powerpoint/2010/main" val="2959529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4122126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3593836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3922711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27</a:t>
            </a:fld>
            <a:endParaRPr lang="en-US"/>
          </a:p>
        </p:txBody>
      </p:sp>
    </p:spTree>
    <p:extLst>
      <p:ext uri="{BB962C8B-B14F-4D97-AF65-F5344CB8AC3E}">
        <p14:creationId xmlns:p14="http://schemas.microsoft.com/office/powerpoint/2010/main" val="3796681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4029227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talk about the course…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30</a:t>
            </a:fld>
            <a:endParaRPr lang="en-US"/>
          </a:p>
        </p:txBody>
      </p:sp>
    </p:spTree>
    <p:extLst>
      <p:ext uri="{BB962C8B-B14F-4D97-AF65-F5344CB8AC3E}">
        <p14:creationId xmlns:p14="http://schemas.microsoft.com/office/powerpoint/2010/main" val="206916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3497435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32</a:t>
            </a:fld>
            <a:endParaRPr lang="en-US" altLang="x-none"/>
          </a:p>
        </p:txBody>
      </p:sp>
    </p:spTree>
    <p:extLst>
      <p:ext uri="{BB962C8B-B14F-4D97-AF65-F5344CB8AC3E}">
        <p14:creationId xmlns:p14="http://schemas.microsoft.com/office/powerpoint/2010/main" val="4068147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2119042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1295340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might not have all the data – show updating the posterior probability</a:t>
            </a:r>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2578535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1346887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39</a:t>
            </a:fld>
            <a:endParaRPr lang="en-US" altLang="x-none"/>
          </a:p>
        </p:txBody>
      </p:sp>
    </p:spTree>
    <p:extLst>
      <p:ext uri="{BB962C8B-B14F-4D97-AF65-F5344CB8AC3E}">
        <p14:creationId xmlns:p14="http://schemas.microsoft.com/office/powerpoint/2010/main" val="2823854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common practice to re-wite the Bayesian inference model with the proportional symbol – and </a:t>
            </a:r>
          </a:p>
        </p:txBody>
      </p:sp>
      <p:sp>
        <p:nvSpPr>
          <p:cNvPr id="4" name="Slide Number Placeholder 3"/>
          <p:cNvSpPr>
            <a:spLocks noGrp="1"/>
          </p:cNvSpPr>
          <p:nvPr>
            <p:ph type="sldNum" sz="quarter" idx="5"/>
          </p:nvPr>
        </p:nvSpPr>
        <p:spPr/>
        <p:txBody>
          <a:bodyPr/>
          <a:lstStyle/>
          <a:p>
            <a:fld id="{7A62181B-723A-0945-8D8D-6A6BB0D8F5A6}" type="slidenum">
              <a:rPr lang="en-US" smtClean="0"/>
              <a:t>40</a:t>
            </a:fld>
            <a:endParaRPr lang="en-US"/>
          </a:p>
        </p:txBody>
      </p:sp>
    </p:spTree>
    <p:extLst>
      <p:ext uri="{BB962C8B-B14F-4D97-AF65-F5344CB8AC3E}">
        <p14:creationId xmlns:p14="http://schemas.microsoft.com/office/powerpoint/2010/main" val="450825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common practice to re-wite the Bayesian inference model with the proportional symbol – and </a:t>
            </a:r>
          </a:p>
        </p:txBody>
      </p:sp>
      <p:sp>
        <p:nvSpPr>
          <p:cNvPr id="4" name="Slide Number Placeholder 3"/>
          <p:cNvSpPr>
            <a:spLocks noGrp="1"/>
          </p:cNvSpPr>
          <p:nvPr>
            <p:ph type="sldNum" sz="quarter" idx="5"/>
          </p:nvPr>
        </p:nvSpPr>
        <p:spPr/>
        <p:txBody>
          <a:bodyPr/>
          <a:lstStyle/>
          <a:p>
            <a:fld id="{7A62181B-723A-0945-8D8D-6A6BB0D8F5A6}" type="slidenum">
              <a:rPr lang="en-US" smtClean="0"/>
              <a:t>41</a:t>
            </a:fld>
            <a:endParaRPr lang="en-US"/>
          </a:p>
        </p:txBody>
      </p:sp>
    </p:spTree>
    <p:extLst>
      <p:ext uri="{BB962C8B-B14F-4D97-AF65-F5344CB8AC3E}">
        <p14:creationId xmlns:p14="http://schemas.microsoft.com/office/powerpoint/2010/main" val="450825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the description:</a:t>
            </a:r>
          </a:p>
          <a:p>
            <a:endParaRPr lang="en-GB" dirty="0"/>
          </a:p>
          <a:p>
            <a:r>
              <a:rPr lang="en-GB" dirty="0"/>
              <a:t>Aims: Unique knowledge on advanced quantitative methods from a statistical and machine </a:t>
            </a:r>
            <a:r>
              <a:rPr lang="en-GB" dirty="0" err="1"/>
              <a:t>learnist</a:t>
            </a:r>
            <a:r>
              <a:rPr lang="en-GB" dirty="0"/>
              <a:t> point-of-view</a:t>
            </a:r>
          </a:p>
          <a:p>
            <a:r>
              <a:rPr lang="en-GB" dirty="0"/>
              <a:t>Aims: Arm you with knowledge on </a:t>
            </a:r>
            <a:r>
              <a:rPr lang="en-GB"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how to apply 1.) the various families of multivariable models from Bayesian and from Machine learning school of thought</a:t>
            </a:r>
            <a:r>
              <a:rPr lang="en-GB" dirty="0"/>
              <a:t> </a:t>
            </a:r>
          </a:p>
          <a:p>
            <a:r>
              <a:rPr lang="en-GB" dirty="0"/>
              <a:t>Aims: Expand your technical experience in R and Python programming – In R, you will be learning new interface like Stan or INLA, and Python – packages like </a:t>
            </a:r>
            <a:r>
              <a:rPr lang="en-GB" dirty="0" err="1"/>
              <a:t>Pytorch</a:t>
            </a:r>
            <a:r>
              <a:rPr lang="en-GB" dirty="0"/>
              <a:t> for deep learning and CNNs </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815198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B(alpha, beta) is a normalisation constant term. It controls the way the curve looks.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43</a:t>
            </a:fld>
            <a:endParaRPr lang="en-US"/>
          </a:p>
        </p:txBody>
      </p:sp>
    </p:spTree>
    <p:extLst>
      <p:ext uri="{BB962C8B-B14F-4D97-AF65-F5344CB8AC3E}">
        <p14:creationId xmlns:p14="http://schemas.microsoft.com/office/powerpoint/2010/main" val="860113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all </a:t>
            </a:r>
          </a:p>
        </p:txBody>
      </p:sp>
      <p:sp>
        <p:nvSpPr>
          <p:cNvPr id="4" name="Slide Number Placeholder 3"/>
          <p:cNvSpPr>
            <a:spLocks noGrp="1"/>
          </p:cNvSpPr>
          <p:nvPr>
            <p:ph type="sldNum" sz="quarter" idx="5"/>
          </p:nvPr>
        </p:nvSpPr>
        <p:spPr/>
        <p:txBody>
          <a:bodyPr/>
          <a:lstStyle/>
          <a:p>
            <a:fld id="{7A62181B-723A-0945-8D8D-6A6BB0D8F5A6}" type="slidenum">
              <a:rPr lang="en-US" smtClean="0"/>
              <a:t>44</a:t>
            </a:fld>
            <a:endParaRPr lang="en-US"/>
          </a:p>
        </p:txBody>
      </p:sp>
    </p:spTree>
    <p:extLst>
      <p:ext uri="{BB962C8B-B14F-4D97-AF65-F5344CB8AC3E}">
        <p14:creationId xmlns:p14="http://schemas.microsoft.com/office/powerpoint/2010/main" val="456646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47</a:t>
            </a:fld>
            <a:endParaRPr lang="en-US"/>
          </a:p>
        </p:txBody>
      </p:sp>
    </p:spTree>
    <p:extLst>
      <p:ext uri="{BB962C8B-B14F-4D97-AF65-F5344CB8AC3E}">
        <p14:creationId xmlns:p14="http://schemas.microsoft.com/office/powerpoint/2010/main" val="2942418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7896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767161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cover the basic terminology of probability, and learn the three types of probabilities – these basic building blocks will help us to understand what Bayes’ Theorem is --- which is the key to unlocking our understanding of what Bayesian Statistics is all about.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10</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definitions of probabilities which honestly don’t make sense at all. The most logical definition(s) of a probability is that it's all about uncertainty. How to quantify uncertainty for an event and using probabilistic framework in statistics to quantify uncertainty. </a:t>
            </a:r>
          </a:p>
          <a:p>
            <a:endParaRPr lang="en-GB" dirty="0"/>
          </a:p>
          <a:p>
            <a:r>
              <a:rPr lang="en-GB" dirty="0"/>
              <a:t>One can also say – a probability in it is absolute basic form is a quantity for uncertainty  for a defined event which can only takes values between 0 and 1 (or expressed as a proportion) </a:t>
            </a:r>
          </a:p>
          <a:p>
            <a:endParaRPr lang="en-GB" dirty="0"/>
          </a:p>
          <a:p>
            <a:r>
              <a:rPr lang="en-GB" dirty="0"/>
              <a:t>One can also say – a probability is the value that reflects the chance or likelihood that a particular event will occur. </a:t>
            </a:r>
          </a:p>
          <a:p>
            <a:endParaRPr lang="en-GB" dirty="0"/>
          </a:p>
          <a:p>
            <a:r>
              <a:rPr lang="en-GB" dirty="0"/>
              <a:t>The key ingredients for calculating a probability is knowing the event (i.e., the number times it has occur) and the sample size (total possible outcomes which the event possibly occur) </a:t>
            </a:r>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2299451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3620745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01/01/2022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1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png"/><Relationship Id="rId9"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1.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2.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3.png"/><Relationship Id="rId4" Type="http://schemas.openxmlformats.org/officeDocument/2006/relationships/image" Target="../media/image12.jpeg"/></Relationships>
</file>

<file path=ppt/slides/_rels/slide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jpe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10.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51.png"/><Relationship Id="rId5" Type="http://schemas.openxmlformats.org/officeDocument/2006/relationships/image" Target="../media/image44.png"/><Relationship Id="rId4" Type="http://schemas.openxmlformats.org/officeDocument/2006/relationships/image" Target="../media/image431.png"/></Relationships>
</file>

<file path=ppt/slides/_rels/slide41.xml.rels><?xml version="1.0" encoding="UTF-8" standalone="yes"?>
<Relationships xmlns="http://schemas.openxmlformats.org/package/2006/relationships"><Relationship Id="rId7"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50.png"/><Relationship Id="rId5" Type="http://schemas.openxmlformats.org/officeDocument/2006/relationships/image" Target="../media/image440.png"/><Relationship Id="rId4" Type="http://schemas.openxmlformats.org/officeDocument/2006/relationships/image" Target="../media/image430.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7.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2.png"/><Relationship Id="rId4" Type="http://schemas.openxmlformats.org/officeDocument/2006/relationships/image" Target="../media/image62.png"/><Relationship Id="rId9" Type="http://schemas.openxmlformats.org/officeDocument/2006/relationships/image" Target="../media/image67.png"/></Relationships>
</file>

<file path=ppt/slides/_rels/slide4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1.jpe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695325" y="1917424"/>
            <a:ext cx="10486795" cy="3970318"/>
          </a:xfrm>
          <a:prstGeom prst="rect">
            <a:avLst/>
          </a:prstGeom>
        </p:spPr>
        <p:txBody>
          <a:bodyPr wrap="square">
            <a:spAutoFit/>
          </a:bodyPr>
          <a:lstStyle/>
          <a:p>
            <a:r>
              <a:rPr lang="en-GB" sz="2400" b="1" cap="all" dirty="0">
                <a:latin typeface="Helvetica Neue Light" panose="02000403000000020004" pitchFamily="2" charset="0"/>
                <a:ea typeface="Helvetica Neue Light" panose="02000403000000020004" pitchFamily="2" charset="0"/>
                <a:cs typeface="Calibri Light" charset="0"/>
              </a:rPr>
              <a:t>GEOG0125</a:t>
            </a:r>
          </a:p>
          <a:p>
            <a:r>
              <a:rPr lang="en-GB" sz="2400" cap="all" dirty="0">
                <a:latin typeface="Helvetica Neue Light" panose="02000403000000020004" pitchFamily="2" charset="0"/>
                <a:ea typeface="Helvetica Neue Light" panose="02000403000000020004" pitchFamily="2" charset="0"/>
                <a:cs typeface="Calibri Light" charset="0"/>
              </a:rPr>
              <a:t>Advanced Topics in Social and Geographic Data Science</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Introduction to Bayesian statistics</a:t>
            </a:r>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16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A70A2C14-E646-AE4A-9302-2CBEC9BA162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Probability?</a:t>
            </a:r>
          </a:p>
        </p:txBody>
      </p:sp>
      <p:sp>
        <p:nvSpPr>
          <p:cNvPr id="6" name="Slide Number Placeholder 3">
            <a:extLst>
              <a:ext uri="{FF2B5EF4-FFF2-40B4-BE49-F238E27FC236}">
                <a16:creationId xmlns:a16="http://schemas.microsoft.com/office/drawing/2014/main" id="{9C15FA47-1DB3-7E4F-9001-E35F8C80CDF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604962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256869"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
        <p:nvSpPr>
          <p:cNvPr id="10" name="TextBox 9">
            <a:extLst>
              <a:ext uri="{FF2B5EF4-FFF2-40B4-BE49-F238E27FC236}">
                <a16:creationId xmlns:a16="http://schemas.microsoft.com/office/drawing/2014/main" id="{CFEC84FB-D25C-0748-8734-806327CFE6A8}"/>
              </a:ext>
            </a:extLst>
          </p:cNvPr>
          <p:cNvSpPr txBox="1"/>
          <p:nvPr/>
        </p:nvSpPr>
        <p:spPr>
          <a:xfrm>
            <a:off x="256869" y="1999348"/>
            <a:ext cx="11678262" cy="1015663"/>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Probability is the language of uncertainty. It quantifies the uncertainty for a defined event which takes any value between 0 and 1, whereby an event with probabilities near zero implies an event to be very unlikely, and probabilities near one implies an event to be very likely. </a:t>
            </a:r>
          </a:p>
        </p:txBody>
      </p:sp>
      <p:sp>
        <p:nvSpPr>
          <p:cNvPr id="5" name="TextBox 4">
            <a:extLst>
              <a:ext uri="{FF2B5EF4-FFF2-40B4-BE49-F238E27FC236}">
                <a16:creationId xmlns:a16="http://schemas.microsoft.com/office/drawing/2014/main" id="{507FD1A8-13B6-5040-A560-0E42F3A3928D}"/>
              </a:ext>
            </a:extLst>
          </p:cNvPr>
          <p:cNvSpPr txBox="1"/>
          <p:nvPr/>
        </p:nvSpPr>
        <p:spPr>
          <a:xfrm>
            <a:off x="256869" y="3429000"/>
            <a:ext cx="11678262" cy="2769989"/>
          </a:xfrm>
          <a:prstGeom prst="rect">
            <a:avLst/>
          </a:prstGeom>
          <a:noFill/>
        </p:spPr>
        <p:txBody>
          <a:bodyPr wrap="square" rtlCol="0">
            <a:spAutoFit/>
          </a:bodyPr>
          <a:lstStyle/>
          <a:p>
            <a:pPr marL="285750" indent="-285750" algn="l">
              <a:buFont typeface="Arial" panose="020B0604020202020204" pitchFamily="34" charset="0"/>
              <a:buChar char="•"/>
            </a:pPr>
            <a:r>
              <a:rPr lang="en-GB" sz="2000" dirty="0">
                <a:latin typeface="Helvetica Neue Light" panose="02000403000000020004" pitchFamily="2" charset="0"/>
                <a:ea typeface="Helvetica Neue Light" panose="02000403000000020004" pitchFamily="2" charset="0"/>
              </a:rPr>
              <a:t>The usual notation for probabilities are </a:t>
            </a:r>
            <a:r>
              <a:rPr lang="en-GB" sz="2000" b="1" dirty="0" err="1">
                <a:latin typeface="Helvetica Neue Light" panose="02000403000000020004" pitchFamily="2" charset="0"/>
                <a:ea typeface="Helvetica Neue Light" panose="02000403000000020004" pitchFamily="2" charset="0"/>
              </a:rPr>
              <a:t>Pr</a:t>
            </a:r>
            <a:r>
              <a:rPr lang="en-GB" sz="2000" b="1" dirty="0">
                <a:latin typeface="Helvetica Neue Light" panose="02000403000000020004" pitchFamily="2" charset="0"/>
                <a:ea typeface="Helvetica Neue Light" panose="02000403000000020004" pitchFamily="2" charset="0"/>
              </a:rPr>
              <a:t>( ) </a:t>
            </a:r>
            <a:r>
              <a:rPr lang="en-GB" sz="2000" dirty="0">
                <a:latin typeface="Helvetica Neue Light" panose="02000403000000020004" pitchFamily="2" charset="0"/>
                <a:ea typeface="Helvetica Neue Light" panose="02000403000000020004" pitchFamily="2" charset="0"/>
              </a:rPr>
              <a:t>or </a:t>
            </a:r>
            <a:r>
              <a:rPr lang="en-GB" sz="2000" b="1" dirty="0">
                <a:latin typeface="Helvetica Neue Light" panose="02000403000000020004" pitchFamily="2" charset="0"/>
                <a:ea typeface="Helvetica Neue Light" panose="02000403000000020004" pitchFamily="2" charset="0"/>
              </a:rPr>
              <a:t>P( ) </a:t>
            </a:r>
            <a:r>
              <a:rPr lang="en-GB" sz="2000" dirty="0">
                <a:latin typeface="Helvetica Neue Light" panose="02000403000000020004" pitchFamily="2" charset="0"/>
                <a:ea typeface="Helvetica Neue Light" panose="02000403000000020004" pitchFamily="2" charset="0"/>
              </a:rPr>
              <a:t>or </a:t>
            </a:r>
            <a:r>
              <a:rPr lang="en-GB" sz="2000" b="1" dirty="0">
                <a:latin typeface="Helvetica Neue Light" panose="02000403000000020004" pitchFamily="2" charset="0"/>
                <a:ea typeface="Helvetica Neue Light" panose="02000403000000020004" pitchFamily="2" charset="0"/>
              </a:rPr>
              <a:t>Prob( ) </a:t>
            </a:r>
            <a:r>
              <a:rPr lang="en-GB" sz="2000" dirty="0">
                <a:latin typeface="Helvetica Neue Light" panose="02000403000000020004" pitchFamily="2" charset="0"/>
                <a:ea typeface="Helvetica Neue Light" panose="02000403000000020004" pitchFamily="2" charset="0"/>
              </a:rPr>
              <a:t>(we will use the notation for </a:t>
            </a:r>
            <a:r>
              <a:rPr lang="en-GB" sz="2000" b="1" dirty="0" err="1">
                <a:latin typeface="Helvetica Neue Light" panose="02000403000000020004" pitchFamily="2" charset="0"/>
                <a:ea typeface="Helvetica Neue Light" panose="02000403000000020004" pitchFamily="2" charset="0"/>
              </a:rPr>
              <a:t>Pr</a:t>
            </a:r>
            <a:r>
              <a:rPr lang="en-GB" sz="2000" b="1" dirty="0">
                <a:latin typeface="Helvetica Neue Light" panose="02000403000000020004" pitchFamily="2" charset="0"/>
                <a:ea typeface="Helvetica Neue Light" panose="02000403000000020004" pitchFamily="2" charset="0"/>
              </a:rPr>
              <a:t>( )</a:t>
            </a:r>
            <a:r>
              <a:rPr lang="en-GB" sz="2000" dirty="0">
                <a:latin typeface="Helvetica Neue Light" panose="02000403000000020004" pitchFamily="2" charset="0"/>
                <a:ea typeface="Helvetica Neue Light" panose="02000403000000020004" pitchFamily="2" charset="0"/>
              </a:rPr>
              <a:t> throughout this lecture)</a:t>
            </a:r>
          </a:p>
          <a:p>
            <a:pPr marL="285750" indent="-285750" algn="l">
              <a:buFont typeface="Arial" panose="020B0604020202020204" pitchFamily="34" charset="0"/>
              <a:buChar char="•"/>
            </a:pPr>
            <a:endParaRPr lang="en-GB" sz="20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2000" dirty="0">
                <a:latin typeface="Helvetica Neue Light" panose="02000403000000020004" pitchFamily="2" charset="0"/>
                <a:ea typeface="Helvetica Neue Light" panose="02000403000000020004" pitchFamily="2" charset="0"/>
              </a:rPr>
              <a:t>A probability is always a function of some </a:t>
            </a:r>
            <a:r>
              <a:rPr lang="en-GB" sz="2000" dirty="0">
                <a:highlight>
                  <a:srgbClr val="C0C0C0"/>
                </a:highlight>
                <a:latin typeface="Helvetica Neue Light" panose="02000403000000020004" pitchFamily="2" charset="0"/>
                <a:ea typeface="Helvetica Neue Light" panose="02000403000000020004" pitchFamily="2" charset="0"/>
              </a:rPr>
              <a:t>event</a:t>
            </a:r>
            <a:r>
              <a:rPr lang="en-GB" sz="2000" dirty="0">
                <a:latin typeface="Helvetica Neue Light" panose="02000403000000020004" pitchFamily="2" charset="0"/>
                <a:ea typeface="Helvetica Neue Light" panose="02000403000000020004" pitchFamily="2" charset="0"/>
              </a:rPr>
              <a:t> ‘E’ which has a set number of </a:t>
            </a:r>
            <a:r>
              <a:rPr lang="en-GB" sz="2000" dirty="0">
                <a:highlight>
                  <a:srgbClr val="C0C0C0"/>
                </a:highlight>
                <a:latin typeface="Helvetica Neue Light" panose="02000403000000020004" pitchFamily="2" charset="0"/>
                <a:ea typeface="Helvetica Neue Light" panose="02000403000000020004" pitchFamily="2" charset="0"/>
              </a:rPr>
              <a:t>outcomes</a:t>
            </a:r>
            <a:r>
              <a:rPr lang="en-GB" sz="2000" dirty="0">
                <a:latin typeface="Helvetica Neue Light" panose="02000403000000020004" pitchFamily="2" charset="0"/>
                <a:ea typeface="Helvetica Neue Light" panose="02000403000000020004" pitchFamily="2" charset="0"/>
              </a:rPr>
              <a:t> as well as the </a:t>
            </a:r>
            <a:r>
              <a:rPr lang="en-GB" sz="2000" dirty="0">
                <a:highlight>
                  <a:srgbClr val="C0C0C0"/>
                </a:highlight>
                <a:latin typeface="Helvetica Neue Light" panose="02000403000000020004" pitchFamily="2" charset="0"/>
                <a:ea typeface="Helvetica Neue Light" panose="02000403000000020004" pitchFamily="2" charset="0"/>
              </a:rPr>
              <a:t>sample space</a:t>
            </a:r>
            <a:r>
              <a:rPr lang="en-GB" sz="2000" dirty="0">
                <a:latin typeface="Helvetica Neue Light" panose="02000403000000020004" pitchFamily="2" charset="0"/>
                <a:ea typeface="Helvetica Neue Light" panose="02000403000000020004" pitchFamily="2" charset="0"/>
              </a:rPr>
              <a:t> (or population size) which is the total number of all possible outcomes that can occur for that event ‘E’</a:t>
            </a:r>
          </a:p>
          <a:p>
            <a:pPr marL="285750" indent="-285750" algn="l">
              <a:buFont typeface="Arial" panose="020B0604020202020204" pitchFamily="34" charset="0"/>
              <a:buChar char="•"/>
            </a:pPr>
            <a:endParaRPr lang="en-GB" sz="20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2000" dirty="0">
                <a:latin typeface="Helvetica Neue Light" panose="02000403000000020004" pitchFamily="2" charset="0"/>
                <a:ea typeface="Helvetica Neue Light" panose="02000403000000020004" pitchFamily="2" charset="0"/>
              </a:rPr>
              <a:t>We can write this and say </a:t>
            </a:r>
            <a:r>
              <a:rPr lang="en-GB" sz="2000" b="1" dirty="0" err="1">
                <a:latin typeface="Helvetica Neue Light" panose="02000403000000020004" pitchFamily="2" charset="0"/>
                <a:ea typeface="Helvetica Neue Light" panose="02000403000000020004" pitchFamily="2" charset="0"/>
              </a:rPr>
              <a:t>Pr</a:t>
            </a:r>
            <a:r>
              <a:rPr lang="en-GB" sz="2000" b="1" dirty="0">
                <a:latin typeface="Helvetica Neue Light" panose="02000403000000020004" pitchFamily="2" charset="0"/>
                <a:ea typeface="Helvetica Neue Light" panose="02000403000000020004" pitchFamily="2" charset="0"/>
              </a:rPr>
              <a:t>(E)</a:t>
            </a:r>
            <a:r>
              <a:rPr lang="en-GB" sz="2000" dirty="0">
                <a:latin typeface="Helvetica Neue Light" panose="02000403000000020004" pitchFamily="2" charset="0"/>
                <a:ea typeface="Helvetica Neue Light" panose="02000403000000020004" pitchFamily="2" charset="0"/>
              </a:rPr>
              <a:t>, which is read as “</a:t>
            </a:r>
            <a:r>
              <a:rPr lang="en-GB" sz="2000" b="1" dirty="0">
                <a:latin typeface="Helvetica Neue Light" panose="02000403000000020004" pitchFamily="2" charset="0"/>
                <a:ea typeface="Helvetica Neue Light" panose="02000403000000020004" pitchFamily="2" charset="0"/>
              </a:rPr>
              <a:t>the probability that event E will occur</a:t>
            </a:r>
            <a:r>
              <a:rPr lang="en-GB" sz="2000" dirty="0">
                <a:latin typeface="Helvetica Neue Light" panose="02000403000000020004" pitchFamily="2" charset="0"/>
                <a:ea typeface="Helvetica Neue Light" panose="02000403000000020004" pitchFamily="2" charset="0"/>
              </a:rPr>
              <a:t>”</a:t>
            </a:r>
          </a:p>
          <a:p>
            <a:pPr algn="l"/>
            <a:endParaRPr lang="en-GB" sz="1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1186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43202DB-DB6B-E64F-9951-4452B82492F4}"/>
              </a:ext>
            </a:extLst>
          </p:cNvPr>
          <p:cNvSpPr txBox="1"/>
          <p:nvPr/>
        </p:nvSpPr>
        <p:spPr>
          <a:xfrm>
            <a:off x="316461" y="5732542"/>
            <a:ext cx="11678262" cy="1019895"/>
          </a:xfrm>
          <a:prstGeom prst="rect">
            <a:avLst/>
          </a:prstGeom>
          <a:solidFill>
            <a:schemeClr val="accent6">
              <a:lumMod val="20000"/>
              <a:lumOff val="80000"/>
            </a:schemeClr>
          </a:solidFill>
          <a:ln>
            <a:solidFill>
              <a:schemeClr val="accent6"/>
            </a:solidFill>
          </a:ln>
        </p:spPr>
        <p:txBody>
          <a:bodyPr wrap="square" rtlCol="0">
            <a:spAutoFit/>
          </a:bodyPr>
          <a:lstStyle/>
          <a:p>
            <a:pPr>
              <a:lnSpc>
                <a:spcPct val="150000"/>
              </a:lnSpc>
            </a:pPr>
            <a:r>
              <a:rPr lang="en-GB" sz="1400" dirty="0">
                <a:latin typeface="Helvetica Neue Light" panose="02000403000000020004" pitchFamily="2" charset="0"/>
                <a:ea typeface="Helvetica Neue Light" panose="02000403000000020004" pitchFamily="2" charset="0"/>
              </a:rPr>
              <a:t>The notation for writing the following:</a:t>
            </a:r>
          </a:p>
          <a:p>
            <a:pPr marL="285750" indent="-285750">
              <a:lnSpc>
                <a:spcPct val="150000"/>
              </a:lnSpc>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Probability that a house is infested with mosquitoes = </a:t>
            </a:r>
            <a:r>
              <a:rPr lang="en-GB" sz="1400" b="1" dirty="0" err="1">
                <a:latin typeface="Helvetica Neue Light" panose="02000403000000020004" pitchFamily="2" charset="0"/>
                <a:ea typeface="Helvetica Neue Light" panose="02000403000000020004" pitchFamily="2" charset="0"/>
              </a:rPr>
              <a:t>Pr</a:t>
            </a:r>
            <a:r>
              <a:rPr lang="en-GB" sz="1400" b="1" dirty="0">
                <a:latin typeface="Helvetica Neue Light" panose="02000403000000020004" pitchFamily="2" charset="0"/>
                <a:ea typeface="Helvetica Neue Light" panose="02000403000000020004" pitchFamily="2" charset="0"/>
              </a:rPr>
              <a:t>(Infested)</a:t>
            </a:r>
          </a:p>
          <a:p>
            <a:pPr marL="285750" indent="-285750">
              <a:lnSpc>
                <a:spcPct val="150000"/>
              </a:lnSpc>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Probability that a person from this cohort is obese = </a:t>
            </a:r>
            <a:r>
              <a:rPr lang="en-GB" sz="1400" b="1" dirty="0" err="1">
                <a:latin typeface="Helvetica Neue Light" panose="02000403000000020004" pitchFamily="2" charset="0"/>
                <a:ea typeface="Helvetica Neue Light" panose="02000403000000020004" pitchFamily="2" charset="0"/>
              </a:rPr>
              <a:t>Pr</a:t>
            </a:r>
            <a:r>
              <a:rPr lang="en-GB" sz="1400" b="1" dirty="0">
                <a:latin typeface="Helvetica Neue Light" panose="02000403000000020004" pitchFamily="2" charset="0"/>
                <a:ea typeface="Helvetica Neue Light" panose="02000403000000020004" pitchFamily="2" charset="0"/>
              </a:rPr>
              <a:t>(Obesity)</a:t>
            </a:r>
          </a:p>
        </p:txBody>
      </p:sp>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256869" y="972692"/>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Basic terminology: event, outcome &amp; sample space</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
        <p:nvSpPr>
          <p:cNvPr id="10" name="TextBox 9">
            <a:extLst>
              <a:ext uri="{FF2B5EF4-FFF2-40B4-BE49-F238E27FC236}">
                <a16:creationId xmlns:a16="http://schemas.microsoft.com/office/drawing/2014/main" id="{CFEC84FB-D25C-0748-8734-806327CFE6A8}"/>
              </a:ext>
            </a:extLst>
          </p:cNvPr>
          <p:cNvSpPr txBox="1"/>
          <p:nvPr/>
        </p:nvSpPr>
        <p:spPr>
          <a:xfrm>
            <a:off x="316461" y="1603478"/>
            <a:ext cx="11678262" cy="1746568"/>
          </a:xfrm>
          <a:prstGeom prst="rect">
            <a:avLst/>
          </a:prstGeom>
          <a:solidFill>
            <a:schemeClr val="accent1">
              <a:lumMod val="20000"/>
              <a:lumOff val="80000"/>
            </a:schemeClr>
          </a:solidFill>
          <a:ln>
            <a:solidFill>
              <a:schemeClr val="accent1"/>
            </a:solidFill>
          </a:ln>
        </p:spPr>
        <p:txBody>
          <a:bodyPr wrap="square" rtlCol="0">
            <a:spAutoFit/>
          </a:bodyPr>
          <a:lstStyle/>
          <a:p>
            <a:pPr algn="l">
              <a:lnSpc>
                <a:spcPct val="150000"/>
              </a:lnSpc>
            </a:pPr>
            <a:r>
              <a:rPr lang="en-GB" sz="2000" dirty="0">
                <a:latin typeface="Helvetica Neue Light" panose="02000403000000020004" pitchFamily="2" charset="0"/>
                <a:ea typeface="Helvetica Neue Light" panose="02000403000000020004" pitchFamily="2" charset="0"/>
              </a:rPr>
              <a:t>In probability, the following means: </a:t>
            </a:r>
          </a:p>
          <a:p>
            <a:pPr marL="342900" indent="-342900" algn="l">
              <a:lnSpc>
                <a:spcPct val="150000"/>
              </a:lnSpc>
              <a:buFont typeface="Wingdings" pitchFamily="2" charset="2"/>
              <a:buChar char="§"/>
            </a:pPr>
            <a:r>
              <a:rPr lang="en-GB" dirty="0">
                <a:latin typeface="Helvetica Neue Light" panose="02000403000000020004" pitchFamily="2" charset="0"/>
                <a:ea typeface="Helvetica Neue Light" panose="02000403000000020004" pitchFamily="2" charset="0"/>
              </a:rPr>
              <a:t>An event is referred to as the set of outcomes we can be observe in a study (or experiment).</a:t>
            </a:r>
          </a:p>
          <a:p>
            <a:pPr marL="342900" indent="-342900" algn="l">
              <a:lnSpc>
                <a:spcPct val="150000"/>
              </a:lnSpc>
              <a:buFont typeface="Wingdings" pitchFamily="2" charset="2"/>
              <a:buChar char="§"/>
            </a:pPr>
            <a:r>
              <a:rPr lang="en-GB" dirty="0">
                <a:latin typeface="Helvetica Neue Light" panose="02000403000000020004" pitchFamily="2" charset="0"/>
                <a:ea typeface="Helvetica Neue Light" panose="02000403000000020004" pitchFamily="2" charset="0"/>
              </a:rPr>
              <a:t>An outcome refers to one of the possible result that emerge from a study (or experiment).</a:t>
            </a:r>
          </a:p>
          <a:p>
            <a:pPr marL="342900" indent="-342900" algn="l">
              <a:lnSpc>
                <a:spcPct val="150000"/>
              </a:lnSpc>
              <a:buFont typeface="Wingdings" pitchFamily="2" charset="2"/>
              <a:buChar char="§"/>
            </a:pPr>
            <a:r>
              <a:rPr lang="en-GB" dirty="0">
                <a:latin typeface="Helvetica Neue Light" panose="02000403000000020004" pitchFamily="2" charset="0"/>
                <a:ea typeface="Helvetica Neue Light" panose="02000403000000020004" pitchFamily="2" charset="0"/>
              </a:rPr>
              <a:t>A sample space is the set of all possible outcomes observed in a study (or experiment)</a:t>
            </a:r>
          </a:p>
        </p:txBody>
      </p:sp>
      <p:sp>
        <p:nvSpPr>
          <p:cNvPr id="5" name="TextBox 4">
            <a:extLst>
              <a:ext uri="{FF2B5EF4-FFF2-40B4-BE49-F238E27FC236}">
                <a16:creationId xmlns:a16="http://schemas.microsoft.com/office/drawing/2014/main" id="{507FD1A8-13B6-5040-A560-0E42F3A3928D}"/>
              </a:ext>
            </a:extLst>
          </p:cNvPr>
          <p:cNvSpPr txBox="1"/>
          <p:nvPr/>
        </p:nvSpPr>
        <p:spPr>
          <a:xfrm>
            <a:off x="316461" y="3457462"/>
            <a:ext cx="11678262" cy="2169825"/>
          </a:xfrm>
          <a:prstGeom prst="rect">
            <a:avLst/>
          </a:prstGeom>
          <a:noFill/>
        </p:spPr>
        <p:txBody>
          <a:bodyPr wrap="square" rtlCol="0">
            <a:spAutoFit/>
          </a:bodyPr>
          <a:lstStyle/>
          <a:p>
            <a:pPr marL="285750" indent="-285750" algn="l">
              <a:buFont typeface="Arial" panose="020B0604020202020204" pitchFamily="34" charset="0"/>
              <a:buChar char="•"/>
            </a:pPr>
            <a:r>
              <a:rPr lang="en-GB" sz="1500" dirty="0">
                <a:latin typeface="Helvetica Neue Light" panose="02000403000000020004" pitchFamily="2" charset="0"/>
                <a:ea typeface="Helvetica Neue Light" panose="02000403000000020004" pitchFamily="2" charset="0"/>
              </a:rPr>
              <a:t>Example 1: We are conducting a vector-borne mosquito infestation survey in 7 households in an village.</a:t>
            </a:r>
          </a:p>
          <a:p>
            <a:pPr algn="l"/>
            <a:r>
              <a:rPr lang="en-GB" sz="1500" dirty="0">
                <a:latin typeface="Helvetica Neue Light" panose="02000403000000020004" pitchFamily="2" charset="0"/>
                <a:ea typeface="Helvetica Neue Light" panose="02000403000000020004" pitchFamily="2" charset="0"/>
              </a:rPr>
              <a:t> </a:t>
            </a:r>
          </a:p>
          <a:p>
            <a:pPr lvl="1"/>
            <a:r>
              <a:rPr lang="en-GB" sz="1500" dirty="0">
                <a:latin typeface="Helvetica Neue Light" panose="02000403000000020004" pitchFamily="2" charset="0"/>
                <a:ea typeface="Helvetica Neue Light" panose="02000403000000020004" pitchFamily="2" charset="0"/>
              </a:rPr>
              <a:t>Event: Infestation status of a household which takes discrete outcomes i.e., </a:t>
            </a:r>
            <a:r>
              <a:rPr lang="en-GB" sz="1500" dirty="0">
                <a:highlight>
                  <a:srgbClr val="C0C0C0"/>
                </a:highlight>
                <a:latin typeface="Helvetica Neue Light" panose="02000403000000020004" pitchFamily="2" charset="0"/>
                <a:ea typeface="Helvetica Neue Light" panose="02000403000000020004" pitchFamily="2" charset="0"/>
              </a:rPr>
              <a:t>“Infested” or “Not Infested”</a:t>
            </a:r>
          </a:p>
          <a:p>
            <a:pPr lvl="1"/>
            <a:r>
              <a:rPr lang="en-GB" sz="1500" dirty="0">
                <a:latin typeface="Helvetica Neue Light" panose="02000403000000020004" pitchFamily="2" charset="0"/>
                <a:ea typeface="Helvetica Neue Light" panose="02000403000000020004" pitchFamily="2" charset="0"/>
              </a:rPr>
              <a:t>Sample space: All observed 7 outcomes =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 Not Infested, Not Infested, Not Infested,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 Not Infested,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a:t>
            </a:r>
          </a:p>
          <a:p>
            <a:pPr algn="l"/>
            <a:endParaRPr lang="en-GB" sz="15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500" dirty="0">
                <a:latin typeface="Helvetica Neue Light" panose="02000403000000020004" pitchFamily="2" charset="0"/>
                <a:ea typeface="Helvetica Neue Light" panose="02000403000000020004" pitchFamily="2" charset="0"/>
              </a:rPr>
              <a:t>Example 2: We are performing a survey to know the burden of Obesity by measuring BMI status of 10 people.</a:t>
            </a:r>
          </a:p>
          <a:p>
            <a:endParaRPr lang="en-GB" sz="1500" dirty="0">
              <a:latin typeface="Helvetica Neue Light" panose="02000403000000020004" pitchFamily="2" charset="0"/>
              <a:ea typeface="Helvetica Neue Light" panose="02000403000000020004" pitchFamily="2" charset="0"/>
            </a:endParaRPr>
          </a:p>
          <a:p>
            <a:pPr lvl="1"/>
            <a:r>
              <a:rPr lang="en-GB" sz="1500" dirty="0">
                <a:latin typeface="Helvetica Neue Light" panose="02000403000000020004" pitchFamily="2" charset="0"/>
                <a:ea typeface="Helvetica Neue Light" panose="02000403000000020004" pitchFamily="2" charset="0"/>
              </a:rPr>
              <a:t>Event: Obesity status which takes continuous BMI measurements with any value in this range </a:t>
            </a:r>
            <a:r>
              <a:rPr lang="en-GB" sz="1500" dirty="0">
                <a:highlight>
                  <a:srgbClr val="C0C0C0"/>
                </a:highlight>
                <a:latin typeface="Helvetica Neue Light" panose="02000403000000020004" pitchFamily="2" charset="0"/>
                <a:ea typeface="Helvetica Neue Light" panose="02000403000000020004" pitchFamily="2" charset="0"/>
              </a:rPr>
              <a:t>15.0kg/m</a:t>
            </a:r>
            <a:r>
              <a:rPr lang="en-GB" sz="1500" baseline="30000" dirty="0">
                <a:highlight>
                  <a:srgbClr val="C0C0C0"/>
                </a:highlight>
                <a:latin typeface="Helvetica Neue Light" panose="02000403000000020004" pitchFamily="2" charset="0"/>
                <a:ea typeface="Helvetica Neue Light" panose="02000403000000020004" pitchFamily="2" charset="0"/>
              </a:rPr>
              <a:t>2</a:t>
            </a:r>
            <a:r>
              <a:rPr lang="en-GB" sz="1500" dirty="0">
                <a:highlight>
                  <a:srgbClr val="C0C0C0"/>
                </a:highlight>
                <a:latin typeface="Helvetica Neue Light" panose="02000403000000020004" pitchFamily="2" charset="0"/>
                <a:ea typeface="Helvetica Neue Light" panose="02000403000000020004" pitchFamily="2" charset="0"/>
              </a:rPr>
              <a:t> to 66.0kg/m</a:t>
            </a:r>
            <a:r>
              <a:rPr lang="en-GB" sz="1500" baseline="30000" dirty="0">
                <a:highlight>
                  <a:srgbClr val="C0C0C0"/>
                </a:highlight>
                <a:latin typeface="Helvetica Neue Light" panose="02000403000000020004" pitchFamily="2" charset="0"/>
                <a:ea typeface="Helvetica Neue Light" panose="02000403000000020004" pitchFamily="2" charset="0"/>
              </a:rPr>
              <a:t>2</a:t>
            </a:r>
          </a:p>
          <a:p>
            <a:pPr lvl="1"/>
            <a:r>
              <a:rPr lang="en-GB" sz="1500" dirty="0">
                <a:latin typeface="Helvetica Neue Light" panose="02000403000000020004" pitchFamily="2" charset="0"/>
                <a:ea typeface="Helvetica Neue Light" panose="02000403000000020004" pitchFamily="2" charset="0"/>
              </a:rPr>
              <a:t>Sample space: All observed 10 BMI outcomes = {18.9, 24.7, </a:t>
            </a:r>
            <a:r>
              <a:rPr lang="en-GB" sz="1500" dirty="0">
                <a:highlight>
                  <a:srgbClr val="FF9500"/>
                </a:highlight>
                <a:latin typeface="Helvetica Neue Light" panose="02000403000000020004" pitchFamily="2" charset="0"/>
                <a:ea typeface="Helvetica Neue Light" panose="02000403000000020004" pitchFamily="2" charset="0"/>
              </a:rPr>
              <a:t>32.4</a:t>
            </a:r>
            <a:r>
              <a:rPr lang="en-GB" sz="1500" dirty="0">
                <a:latin typeface="Helvetica Neue Light" panose="02000403000000020004" pitchFamily="2" charset="0"/>
                <a:ea typeface="Helvetica Neue Light" panose="02000403000000020004" pitchFamily="2" charset="0"/>
              </a:rPr>
              <a:t>, </a:t>
            </a:r>
            <a:r>
              <a:rPr lang="en-GB" sz="1500" dirty="0">
                <a:highlight>
                  <a:srgbClr val="FF9500"/>
                </a:highlight>
                <a:latin typeface="Helvetica Neue Light" panose="02000403000000020004" pitchFamily="2" charset="0"/>
                <a:ea typeface="Helvetica Neue Light" panose="02000403000000020004" pitchFamily="2" charset="0"/>
              </a:rPr>
              <a:t>40.1</a:t>
            </a:r>
            <a:r>
              <a:rPr lang="en-GB" sz="1500" dirty="0">
                <a:latin typeface="Helvetica Neue Light" panose="02000403000000020004" pitchFamily="2" charset="0"/>
                <a:ea typeface="Helvetica Neue Light" panose="02000403000000020004" pitchFamily="2" charset="0"/>
              </a:rPr>
              <a:t>, 21.4, 29.2, 24.5, 16.3, 19.7, </a:t>
            </a:r>
            <a:r>
              <a:rPr lang="en-GB" sz="1500" dirty="0">
                <a:highlight>
                  <a:srgbClr val="FF9500"/>
                </a:highlight>
                <a:latin typeface="Helvetica Neue Light" panose="02000403000000020004" pitchFamily="2" charset="0"/>
                <a:ea typeface="Helvetica Neue Light" panose="02000403000000020004" pitchFamily="2" charset="0"/>
              </a:rPr>
              <a:t>30.3</a:t>
            </a:r>
            <a:r>
              <a:rPr lang="en-GB" sz="1500" dirty="0">
                <a:latin typeface="Helvetica Neue Light" panose="02000403000000020004" pitchFamily="2" charset="0"/>
                <a:ea typeface="Helvetica Neue Light" panose="02000403000000020004" pitchFamily="2" charset="0"/>
              </a:rPr>
              <a:t>}</a:t>
            </a:r>
          </a:p>
        </p:txBody>
      </p:sp>
    </p:spTree>
    <p:extLst>
      <p:ext uri="{BB962C8B-B14F-4D97-AF65-F5344CB8AC3E}">
        <p14:creationId xmlns:p14="http://schemas.microsoft.com/office/powerpoint/2010/main" val="4247572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43202DB-DB6B-E64F-9951-4452B82492F4}"/>
                  </a:ext>
                </a:extLst>
              </p:cNvPr>
              <p:cNvSpPr txBox="1"/>
              <p:nvPr/>
            </p:nvSpPr>
            <p:spPr>
              <a:xfrm>
                <a:off x="162495" y="4489878"/>
                <a:ext cx="11867010" cy="394595"/>
              </a:xfrm>
              <a:prstGeom prst="rect">
                <a:avLst/>
              </a:prstGeom>
              <a:solidFill>
                <a:schemeClr val="accent6">
                  <a:lumMod val="20000"/>
                  <a:lumOff val="80000"/>
                </a:schemeClr>
              </a:solidFill>
              <a:ln>
                <a:solidFill>
                  <a:schemeClr val="accent6"/>
                </a:solidFill>
              </a:ln>
            </p:spPr>
            <p:txBody>
              <a:bodyPr wrap="square" rtlCol="0">
                <a:spAutoFit/>
              </a:bodyPr>
              <a:lstStyle/>
              <a:p>
                <a:pPr>
                  <a:lnSpc>
                    <a:spcPct val="150000"/>
                  </a:lnSpc>
                </a:pPr>
                <a:r>
                  <a:rPr lang="en-GB" sz="1500" dirty="0">
                    <a:latin typeface="Helvetica Neue Light" panose="02000403000000020004" pitchFamily="2" charset="0"/>
                    <a:ea typeface="Helvetica Neue Light" panose="02000403000000020004" pitchFamily="2" charset="0"/>
                  </a:rPr>
                  <a:t>Probability that a person from this cohort is obese = </a:t>
                </a:r>
                <a:r>
                  <a:rPr lang="en-GB" sz="1500" dirty="0" err="1">
                    <a:latin typeface="Helvetica Neue Light" panose="02000403000000020004" pitchFamily="2" charset="0"/>
                    <a:ea typeface="Helvetica Neue Light" panose="02000403000000020004" pitchFamily="2" charset="0"/>
                  </a:rPr>
                  <a:t>Pr</a:t>
                </a:r>
                <a:r>
                  <a:rPr lang="en-GB" sz="1500" dirty="0">
                    <a:latin typeface="Helvetica Neue Light" panose="02000403000000020004" pitchFamily="2" charset="0"/>
                    <a:ea typeface="Helvetica Neue Light" panose="02000403000000020004" pitchFamily="2" charset="0"/>
                  </a:rPr>
                  <a:t>(Obesity) = (set number of students BMI</a:t>
                </a:r>
                <a14:m>
                  <m:oMath xmlns:m="http://schemas.openxmlformats.org/officeDocument/2006/math">
                    <m:r>
                      <a:rPr lang="en-GB" sz="1500" i="1" smtClean="0">
                        <a:latin typeface="Cambria Math" panose="02040503050406030204" pitchFamily="18" charset="0"/>
                        <a:ea typeface="Cambria Math" panose="02040503050406030204" pitchFamily="18" charset="0"/>
                      </a:rPr>
                      <m:t>≥</m:t>
                    </m:r>
                  </m:oMath>
                </a14:m>
                <a:r>
                  <a:rPr lang="en-GB" sz="1500" dirty="0">
                    <a:latin typeface="Helvetica Neue Light" panose="02000403000000020004" pitchFamily="2" charset="0"/>
                    <a:ea typeface="Helvetica Neue Light" panose="02000403000000020004" pitchFamily="2" charset="0"/>
                  </a:rPr>
                  <a:t>30/sample size) = 3/10 = 0.30 = 30.00%</a:t>
                </a:r>
              </a:p>
            </p:txBody>
          </p:sp>
        </mc:Choice>
        <mc:Fallback xmlns="">
          <p:sp>
            <p:nvSpPr>
              <p:cNvPr id="14" name="TextBox 13">
                <a:extLst>
                  <a:ext uri="{FF2B5EF4-FFF2-40B4-BE49-F238E27FC236}">
                    <a16:creationId xmlns:a16="http://schemas.microsoft.com/office/drawing/2014/main" id="{543202DB-DB6B-E64F-9951-4452B82492F4}"/>
                  </a:ext>
                </a:extLst>
              </p:cNvPr>
              <p:cNvSpPr txBox="1">
                <a:spLocks noRot="1" noChangeAspect="1" noMove="1" noResize="1" noEditPoints="1" noAdjustHandles="1" noChangeArrowheads="1" noChangeShapeType="1" noTextEdit="1"/>
              </p:cNvSpPr>
              <p:nvPr/>
            </p:nvSpPr>
            <p:spPr>
              <a:xfrm>
                <a:off x="162495" y="4489878"/>
                <a:ext cx="11867010" cy="394595"/>
              </a:xfrm>
              <a:prstGeom prst="rect">
                <a:avLst/>
              </a:prstGeom>
              <a:blipFill>
                <a:blip r:embed="rId3"/>
                <a:stretch>
                  <a:fillRect l="-214" b="-15625"/>
                </a:stretch>
              </a:blipFill>
              <a:ln>
                <a:solidFill>
                  <a:schemeClr val="accent6"/>
                </a:solidFill>
              </a:ln>
            </p:spPr>
            <p:txBody>
              <a:bodyPr/>
              <a:lstStyle/>
              <a:p>
                <a:r>
                  <a:rPr lang="en-GB">
                    <a:noFill/>
                  </a:rPr>
                  <a:t> </a:t>
                </a:r>
              </a:p>
            </p:txBody>
          </p:sp>
        </mc:Fallback>
      </mc:AlternateContent>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4"/>
          <a:stretch>
            <a:fillRect/>
          </a:stretch>
        </p:blipFill>
        <p:spPr>
          <a:xfrm>
            <a:off x="0" y="2623"/>
            <a:ext cx="12192000" cy="970069"/>
          </a:xfrm>
          <a:prstGeom prst="rect">
            <a:avLst/>
          </a:prstGeom>
        </p:spPr>
      </p:pic>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507FD1A8-13B6-5040-A560-0E42F3A3928D}"/>
              </a:ext>
            </a:extLst>
          </p:cNvPr>
          <p:cNvSpPr txBox="1"/>
          <p:nvPr/>
        </p:nvSpPr>
        <p:spPr>
          <a:xfrm>
            <a:off x="102362" y="1208186"/>
            <a:ext cx="11678262" cy="3093154"/>
          </a:xfrm>
          <a:prstGeom prst="rect">
            <a:avLst/>
          </a:prstGeom>
          <a:noFill/>
        </p:spPr>
        <p:txBody>
          <a:bodyPr wrap="square" rtlCol="0">
            <a:spAutoFit/>
          </a:bodyPr>
          <a:lstStyle/>
          <a:p>
            <a:pPr algn="l"/>
            <a:r>
              <a:rPr lang="en-GB" sz="1500" dirty="0">
                <a:latin typeface="Helvetica Neue Light" panose="02000403000000020004" pitchFamily="2" charset="0"/>
                <a:ea typeface="Helvetica Neue Light" panose="02000403000000020004" pitchFamily="2" charset="0"/>
              </a:rPr>
              <a:t>Example 1: We are conducting a vector-borne mosquito infestation survey in 7 households in an village.</a:t>
            </a:r>
          </a:p>
          <a:p>
            <a:pPr algn="l"/>
            <a:r>
              <a:rPr lang="en-GB" sz="1500" dirty="0">
                <a:latin typeface="Helvetica Neue Light" panose="02000403000000020004" pitchFamily="2" charset="0"/>
                <a:ea typeface="Helvetica Neue Light" panose="02000403000000020004" pitchFamily="2" charset="0"/>
              </a:rPr>
              <a:t> </a:t>
            </a:r>
          </a:p>
          <a:p>
            <a:pPr lvl="1"/>
            <a:r>
              <a:rPr lang="en-GB" sz="1500" dirty="0">
                <a:latin typeface="Helvetica Neue Light" panose="02000403000000020004" pitchFamily="2" charset="0"/>
                <a:ea typeface="Helvetica Neue Light" panose="02000403000000020004" pitchFamily="2" charset="0"/>
              </a:rPr>
              <a:t>Event: Infestation status of a household which takes discrete outcomes i.e., </a:t>
            </a:r>
            <a:r>
              <a:rPr lang="en-GB" sz="1500" dirty="0">
                <a:highlight>
                  <a:srgbClr val="C0C0C0"/>
                </a:highlight>
                <a:latin typeface="Helvetica Neue Light" panose="02000403000000020004" pitchFamily="2" charset="0"/>
                <a:ea typeface="Helvetica Neue Light" panose="02000403000000020004" pitchFamily="2" charset="0"/>
              </a:rPr>
              <a:t>“Infested” or “Not Infested”</a:t>
            </a:r>
          </a:p>
          <a:p>
            <a:pPr lvl="1"/>
            <a:r>
              <a:rPr lang="en-GB" sz="1500" dirty="0">
                <a:latin typeface="Helvetica Neue Light" panose="02000403000000020004" pitchFamily="2" charset="0"/>
                <a:ea typeface="Helvetica Neue Light" panose="02000403000000020004" pitchFamily="2" charset="0"/>
              </a:rPr>
              <a:t>Sample space: All observed 7 outcomes =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 Not Infested, Not Infested, Not Infested,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 Not Infested,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a:t>
            </a:r>
          </a:p>
          <a:p>
            <a:pPr algn="l"/>
            <a:endParaRPr lang="en-GB" sz="1500" dirty="0">
              <a:latin typeface="Helvetica Neue Light" panose="02000403000000020004" pitchFamily="2" charset="0"/>
              <a:ea typeface="Helvetica Neue Light" panose="02000403000000020004" pitchFamily="2" charset="0"/>
            </a:endParaRPr>
          </a:p>
          <a:p>
            <a:pPr algn="l"/>
            <a:endParaRPr lang="en-GB" sz="1500" dirty="0">
              <a:latin typeface="Helvetica Neue Light" panose="02000403000000020004" pitchFamily="2" charset="0"/>
              <a:ea typeface="Helvetica Neue Light" panose="02000403000000020004" pitchFamily="2" charset="0"/>
            </a:endParaRPr>
          </a:p>
          <a:p>
            <a:pPr algn="l"/>
            <a:endParaRPr lang="en-GB" sz="1500" dirty="0">
              <a:latin typeface="Helvetica Neue Light" panose="02000403000000020004" pitchFamily="2" charset="0"/>
              <a:ea typeface="Helvetica Neue Light" panose="02000403000000020004" pitchFamily="2" charset="0"/>
            </a:endParaRPr>
          </a:p>
          <a:p>
            <a:pPr algn="l"/>
            <a:endParaRPr lang="en-GB" sz="1500" dirty="0">
              <a:latin typeface="Helvetica Neue Light" panose="02000403000000020004" pitchFamily="2" charset="0"/>
              <a:ea typeface="Helvetica Neue Light" panose="02000403000000020004" pitchFamily="2" charset="0"/>
            </a:endParaRPr>
          </a:p>
          <a:p>
            <a:endParaRPr lang="en-GB" sz="1500" dirty="0">
              <a:latin typeface="Helvetica Neue Light" panose="02000403000000020004" pitchFamily="2" charset="0"/>
              <a:ea typeface="Helvetica Neue Light" panose="02000403000000020004" pitchFamily="2" charset="0"/>
            </a:endParaRPr>
          </a:p>
          <a:p>
            <a:r>
              <a:rPr lang="en-GB" sz="1500" dirty="0">
                <a:latin typeface="Helvetica Neue Light" panose="02000403000000020004" pitchFamily="2" charset="0"/>
                <a:ea typeface="Helvetica Neue Light" panose="02000403000000020004" pitchFamily="2" charset="0"/>
              </a:rPr>
              <a:t>Example 2: We are performing a survey to know the burden of Obesity by measuring BMI status of 10 people.</a:t>
            </a:r>
          </a:p>
          <a:p>
            <a:endParaRPr lang="en-GB" sz="1500" dirty="0">
              <a:latin typeface="Helvetica Neue Light" panose="02000403000000020004" pitchFamily="2" charset="0"/>
              <a:ea typeface="Helvetica Neue Light" panose="02000403000000020004" pitchFamily="2" charset="0"/>
            </a:endParaRPr>
          </a:p>
          <a:p>
            <a:pPr lvl="1"/>
            <a:r>
              <a:rPr lang="en-GB" sz="1500" dirty="0">
                <a:latin typeface="Helvetica Neue Light" panose="02000403000000020004" pitchFamily="2" charset="0"/>
                <a:ea typeface="Helvetica Neue Light" panose="02000403000000020004" pitchFamily="2" charset="0"/>
              </a:rPr>
              <a:t>Event: Obesity status which takes continuous BMI measurements with any value in this range </a:t>
            </a:r>
            <a:r>
              <a:rPr lang="en-GB" sz="1500" dirty="0">
                <a:highlight>
                  <a:srgbClr val="C0C0C0"/>
                </a:highlight>
                <a:latin typeface="Helvetica Neue Light" panose="02000403000000020004" pitchFamily="2" charset="0"/>
                <a:ea typeface="Helvetica Neue Light" panose="02000403000000020004" pitchFamily="2" charset="0"/>
              </a:rPr>
              <a:t>15.0kg/m</a:t>
            </a:r>
            <a:r>
              <a:rPr lang="en-GB" sz="1500" baseline="30000" dirty="0">
                <a:highlight>
                  <a:srgbClr val="C0C0C0"/>
                </a:highlight>
                <a:latin typeface="Helvetica Neue Light" panose="02000403000000020004" pitchFamily="2" charset="0"/>
                <a:ea typeface="Helvetica Neue Light" panose="02000403000000020004" pitchFamily="2" charset="0"/>
              </a:rPr>
              <a:t>2</a:t>
            </a:r>
            <a:r>
              <a:rPr lang="en-GB" sz="1500" dirty="0">
                <a:highlight>
                  <a:srgbClr val="C0C0C0"/>
                </a:highlight>
                <a:latin typeface="Helvetica Neue Light" panose="02000403000000020004" pitchFamily="2" charset="0"/>
                <a:ea typeface="Helvetica Neue Light" panose="02000403000000020004" pitchFamily="2" charset="0"/>
              </a:rPr>
              <a:t> to 66.0kg/m</a:t>
            </a:r>
            <a:r>
              <a:rPr lang="en-GB" sz="1500" baseline="30000" dirty="0">
                <a:highlight>
                  <a:srgbClr val="C0C0C0"/>
                </a:highlight>
                <a:latin typeface="Helvetica Neue Light" panose="02000403000000020004" pitchFamily="2" charset="0"/>
                <a:ea typeface="Helvetica Neue Light" panose="02000403000000020004" pitchFamily="2" charset="0"/>
              </a:rPr>
              <a:t>2</a:t>
            </a:r>
          </a:p>
          <a:p>
            <a:pPr lvl="1"/>
            <a:r>
              <a:rPr lang="en-GB" sz="1500" dirty="0">
                <a:latin typeface="Helvetica Neue Light" panose="02000403000000020004" pitchFamily="2" charset="0"/>
                <a:ea typeface="Helvetica Neue Light" panose="02000403000000020004" pitchFamily="2" charset="0"/>
              </a:rPr>
              <a:t>Sample space: All observed 10 BMI outcomes = {18.9, 24.7, </a:t>
            </a:r>
            <a:r>
              <a:rPr lang="en-GB" sz="1500" dirty="0">
                <a:highlight>
                  <a:srgbClr val="FF9500"/>
                </a:highlight>
                <a:latin typeface="Helvetica Neue Light" panose="02000403000000020004" pitchFamily="2" charset="0"/>
                <a:ea typeface="Helvetica Neue Light" panose="02000403000000020004" pitchFamily="2" charset="0"/>
              </a:rPr>
              <a:t>32.4</a:t>
            </a:r>
            <a:r>
              <a:rPr lang="en-GB" sz="1500" dirty="0">
                <a:latin typeface="Helvetica Neue Light" panose="02000403000000020004" pitchFamily="2" charset="0"/>
                <a:ea typeface="Helvetica Neue Light" panose="02000403000000020004" pitchFamily="2" charset="0"/>
              </a:rPr>
              <a:t>, </a:t>
            </a:r>
            <a:r>
              <a:rPr lang="en-GB" sz="1500" dirty="0">
                <a:highlight>
                  <a:srgbClr val="FF9500"/>
                </a:highlight>
                <a:latin typeface="Helvetica Neue Light" panose="02000403000000020004" pitchFamily="2" charset="0"/>
                <a:ea typeface="Helvetica Neue Light" panose="02000403000000020004" pitchFamily="2" charset="0"/>
              </a:rPr>
              <a:t>40.1</a:t>
            </a:r>
            <a:r>
              <a:rPr lang="en-GB" sz="1500" dirty="0">
                <a:latin typeface="Helvetica Neue Light" panose="02000403000000020004" pitchFamily="2" charset="0"/>
                <a:ea typeface="Helvetica Neue Light" panose="02000403000000020004" pitchFamily="2" charset="0"/>
              </a:rPr>
              <a:t>, 21.4, 29.2, 24.5, 16.3, 19.7, </a:t>
            </a:r>
            <a:r>
              <a:rPr lang="en-GB" sz="1500" dirty="0">
                <a:highlight>
                  <a:srgbClr val="FF9500"/>
                </a:highlight>
                <a:latin typeface="Helvetica Neue Light" panose="02000403000000020004" pitchFamily="2" charset="0"/>
                <a:ea typeface="Helvetica Neue Light" panose="02000403000000020004" pitchFamily="2" charset="0"/>
              </a:rPr>
              <a:t>30.3</a:t>
            </a:r>
            <a:r>
              <a:rPr lang="en-GB" sz="1500" dirty="0">
                <a:latin typeface="Helvetica Neue Light" panose="02000403000000020004" pitchFamily="2" charset="0"/>
                <a:ea typeface="Helvetica Neue Light" panose="02000403000000020004" pitchFamily="2" charset="0"/>
              </a:rPr>
              <a:t>}</a:t>
            </a:r>
          </a:p>
        </p:txBody>
      </p:sp>
      <p:sp>
        <p:nvSpPr>
          <p:cNvPr id="8" name="TextBox 7">
            <a:extLst>
              <a:ext uri="{FF2B5EF4-FFF2-40B4-BE49-F238E27FC236}">
                <a16:creationId xmlns:a16="http://schemas.microsoft.com/office/drawing/2014/main" id="{D13526C1-58D1-C44B-9B5A-64F208F0F98B}"/>
              </a:ext>
            </a:extLst>
          </p:cNvPr>
          <p:cNvSpPr txBox="1"/>
          <p:nvPr/>
        </p:nvSpPr>
        <p:spPr>
          <a:xfrm>
            <a:off x="141376" y="2380469"/>
            <a:ext cx="11867010" cy="393698"/>
          </a:xfrm>
          <a:prstGeom prst="rect">
            <a:avLst/>
          </a:prstGeom>
          <a:solidFill>
            <a:schemeClr val="accent6">
              <a:lumMod val="20000"/>
              <a:lumOff val="80000"/>
            </a:schemeClr>
          </a:solidFill>
          <a:ln>
            <a:solidFill>
              <a:schemeClr val="accent6"/>
            </a:solidFill>
          </a:ln>
        </p:spPr>
        <p:txBody>
          <a:bodyPr wrap="square" rtlCol="0">
            <a:spAutoFit/>
          </a:bodyPr>
          <a:lstStyle/>
          <a:p>
            <a:pPr>
              <a:lnSpc>
                <a:spcPct val="150000"/>
              </a:lnSpc>
            </a:pPr>
            <a:r>
              <a:rPr lang="en-GB" sz="1500" dirty="0">
                <a:latin typeface="Helvetica Neue Light" panose="02000403000000020004" pitchFamily="2" charset="0"/>
                <a:ea typeface="Helvetica Neue Light" panose="02000403000000020004" pitchFamily="2" charset="0"/>
              </a:rPr>
              <a:t>Probability that a house is infested with mosquitoes = </a:t>
            </a:r>
            <a:r>
              <a:rPr lang="en-GB" sz="1500" dirty="0" err="1">
                <a:latin typeface="Helvetica Neue Light" panose="02000403000000020004" pitchFamily="2" charset="0"/>
                <a:ea typeface="Helvetica Neue Light" panose="02000403000000020004" pitchFamily="2" charset="0"/>
              </a:rPr>
              <a:t>Pr</a:t>
            </a:r>
            <a:r>
              <a:rPr lang="en-GB" sz="1500" dirty="0">
                <a:latin typeface="Helvetica Neue Light" panose="02000403000000020004" pitchFamily="2" charset="0"/>
                <a:ea typeface="Helvetica Neue Light" panose="02000403000000020004" pitchFamily="2" charset="0"/>
              </a:rPr>
              <a:t>(Infested) = (set number of households infested/sample size) = 3/7 = 0.4285 = 42.85% </a:t>
            </a:r>
          </a:p>
        </p:txBody>
      </p:sp>
      <p:sp>
        <p:nvSpPr>
          <p:cNvPr id="9" name="TextBox 8">
            <a:extLst>
              <a:ext uri="{FF2B5EF4-FFF2-40B4-BE49-F238E27FC236}">
                <a16:creationId xmlns:a16="http://schemas.microsoft.com/office/drawing/2014/main" id="{56528706-7F5C-6744-81DC-4E6A7615B197}"/>
              </a:ext>
            </a:extLst>
          </p:cNvPr>
          <p:cNvSpPr txBox="1"/>
          <p:nvPr/>
        </p:nvSpPr>
        <p:spPr>
          <a:xfrm>
            <a:off x="141376" y="5282905"/>
            <a:ext cx="11845891" cy="1015663"/>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The above instance dealing with ‘single events’ are typical examples of an </a:t>
            </a:r>
            <a:r>
              <a:rPr lang="en-GB" sz="2000" b="1" dirty="0">
                <a:latin typeface="Helvetica Neue Light" panose="02000403000000020004" pitchFamily="2" charset="0"/>
                <a:ea typeface="Helvetica Neue Light" panose="02000403000000020004" pitchFamily="2" charset="0"/>
              </a:rPr>
              <a:t>Unconditional Probability. </a:t>
            </a:r>
          </a:p>
          <a:p>
            <a:pPr algn="l"/>
            <a:endParaRPr lang="en-GB" sz="2000" b="1" dirty="0">
              <a:latin typeface="Helvetica Neue Light" panose="02000403000000020004" pitchFamily="2" charset="0"/>
              <a:ea typeface="Helvetica Neue Light" panose="02000403000000020004" pitchFamily="2" charset="0"/>
            </a:endParaRPr>
          </a:p>
          <a:p>
            <a:pPr algn="l"/>
            <a:r>
              <a:rPr lang="en-GB" sz="2000" dirty="0">
                <a:latin typeface="Helvetica Neue Light" panose="02000403000000020004" pitchFamily="2" charset="0"/>
                <a:ea typeface="Helvetica Neue Light" panose="02000403000000020004" pitchFamily="2" charset="0"/>
              </a:rPr>
              <a:t>There are three major types of probabilities: </a:t>
            </a:r>
            <a:r>
              <a:rPr lang="en-GB" sz="2000" b="1" dirty="0">
                <a:highlight>
                  <a:srgbClr val="C0C0C0"/>
                </a:highlight>
                <a:latin typeface="Helvetica Neue Light" panose="02000403000000020004" pitchFamily="2" charset="0"/>
                <a:ea typeface="Helvetica Neue Light" panose="02000403000000020004" pitchFamily="2" charset="0"/>
              </a:rPr>
              <a:t>Unconditional</a:t>
            </a:r>
            <a:r>
              <a:rPr lang="en-GB" sz="2000" dirty="0">
                <a:latin typeface="Helvetica Neue Light" panose="02000403000000020004" pitchFamily="2" charset="0"/>
                <a:ea typeface="Helvetica Neue Light" panose="02000403000000020004" pitchFamily="2" charset="0"/>
              </a:rPr>
              <a:t>, </a:t>
            </a:r>
            <a:r>
              <a:rPr lang="en-GB" sz="2000" b="1" dirty="0">
                <a:highlight>
                  <a:srgbClr val="C0C0C0"/>
                </a:highlight>
                <a:latin typeface="Helvetica Neue Light" panose="02000403000000020004" pitchFamily="2" charset="0"/>
                <a:ea typeface="Helvetica Neue Light" panose="02000403000000020004" pitchFamily="2" charset="0"/>
              </a:rPr>
              <a:t>Joint</a:t>
            </a:r>
            <a:r>
              <a:rPr lang="en-GB" sz="2000" dirty="0">
                <a:latin typeface="Helvetica Neue Light" panose="02000403000000020004" pitchFamily="2" charset="0"/>
                <a:ea typeface="Helvetica Neue Light" panose="02000403000000020004" pitchFamily="2" charset="0"/>
              </a:rPr>
              <a:t> and </a:t>
            </a:r>
            <a:r>
              <a:rPr lang="en-GB" sz="2000" b="1" dirty="0">
                <a:highlight>
                  <a:srgbClr val="C0C0C0"/>
                </a:highlight>
                <a:latin typeface="Helvetica Neue Light" panose="02000403000000020004" pitchFamily="2" charset="0"/>
                <a:ea typeface="Helvetica Neue Light" panose="02000403000000020004" pitchFamily="2" charset="0"/>
              </a:rPr>
              <a:t>Conditional</a:t>
            </a:r>
            <a:r>
              <a:rPr lang="en-GB" sz="2000" dirty="0">
                <a:latin typeface="Helvetica Neue Light" panose="02000403000000020004" pitchFamily="2" charset="0"/>
                <a:ea typeface="Helvetica Neue Light" panose="02000403000000020004" pitchFamily="2" charset="0"/>
              </a:rPr>
              <a:t> probability. </a:t>
            </a:r>
            <a:r>
              <a:rPr lang="en-GB" sz="2000" b="1" dirty="0">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397049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
        <p:nvSpPr>
          <p:cNvPr id="11" name="Title 1">
            <a:extLst>
              <a:ext uri="{FF2B5EF4-FFF2-40B4-BE49-F238E27FC236}">
                <a16:creationId xmlns:a16="http://schemas.microsoft.com/office/drawing/2014/main" id="{503DF847-CAD1-5546-9895-D8DD94A61220}"/>
              </a:ext>
            </a:extLst>
          </p:cNvPr>
          <p:cNvSpPr txBox="1">
            <a:spLocks/>
          </p:cNvSpPr>
          <p:nvPr/>
        </p:nvSpPr>
        <p:spPr>
          <a:xfrm>
            <a:off x="146701" y="1149446"/>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Unconditional Probabilities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824EFF1B-59F3-9F45-9709-338DD7A1A78E}"/>
              </a:ext>
            </a:extLst>
          </p:cNvPr>
          <p:cNvSpPr txBox="1"/>
          <p:nvPr/>
        </p:nvSpPr>
        <p:spPr>
          <a:xfrm>
            <a:off x="256869" y="1800560"/>
            <a:ext cx="11678262" cy="646331"/>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An unconditional probability is the chance (or likelihood) that a particular event (i.e., single) will occur without regards to external circumstances (i.e., past, present or future).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5E9330-76F1-824B-9B1D-9CA4D2740780}"/>
                  </a:ext>
                </a:extLst>
              </p:cNvPr>
              <p:cNvSpPr txBox="1"/>
              <p:nvPr/>
            </p:nvSpPr>
            <p:spPr>
              <a:xfrm>
                <a:off x="620320" y="5163917"/>
                <a:ext cx="4305880" cy="1089273"/>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dirty="0">
                    <a:latin typeface="Helvetica Neue Light" panose="02000403000000020004" pitchFamily="2" charset="0"/>
                    <a:ea typeface="Helvetica Neue Light" panose="02000403000000020004" pitchFamily="2" charset="0"/>
                  </a:rPr>
                  <a:t>Probability that E will occur</a:t>
                </a:r>
              </a:p>
              <a:p>
                <a:pPr algn="ctr"/>
                <a:endParaRPr lang="en-GB" b="0" i="0" dirty="0">
                  <a:latin typeface="Cambria Math" panose="02040503050406030204" pitchFamily="18" charset="0"/>
                  <a:ea typeface="Helvetica Neue Light" panose="02000403000000020004" pitchFamily="2" charset="0"/>
                </a:endParaRPr>
              </a:p>
              <a:p>
                <a:pPr algn="ctr"/>
                <a14:m>
                  <m:oMath xmlns:m="http://schemas.openxmlformats.org/officeDocument/2006/math">
                    <m:r>
                      <m:rPr>
                        <m:sty m:val="p"/>
                      </m:rPr>
                      <a:rPr lang="en-GB" b="0" i="0" smtClean="0">
                        <a:latin typeface="Cambria Math" panose="02040503050406030204" pitchFamily="18" charset="0"/>
                        <a:ea typeface="Helvetica Neue Light" panose="02000403000000020004" pitchFamily="2" charset="0"/>
                      </a:rPr>
                      <m:t>Pr</m:t>
                    </m:r>
                    <m:d>
                      <m:dPr>
                        <m:ctrlPr>
                          <a:rPr lang="en-GB" b="0" i="1" smtClean="0">
                            <a:latin typeface="Cambria Math" panose="02040503050406030204" pitchFamily="18" charset="0"/>
                            <a:ea typeface="Helvetica Neue Light" panose="02000403000000020004" pitchFamily="2" charset="0"/>
                          </a:rPr>
                        </m:ctrlPr>
                      </m:dPr>
                      <m:e>
                        <m:r>
                          <m:rPr>
                            <m:sty m:val="p"/>
                          </m:rPr>
                          <a:rPr lang="en-GB" b="0" i="0" smtClean="0">
                            <a:latin typeface="Cambria Math" panose="02040503050406030204" pitchFamily="18" charset="0"/>
                            <a:ea typeface="Helvetica Neue Light" panose="02000403000000020004" pitchFamily="2" charset="0"/>
                          </a:rPr>
                          <m:t>E</m:t>
                        </m:r>
                      </m:e>
                    </m:d>
                    <m:r>
                      <a:rPr lang="en-GB" b="0" i="0" smtClean="0">
                        <a:latin typeface="Cambria Math" panose="02040503050406030204" pitchFamily="18" charset="0"/>
                        <a:ea typeface="Helvetica Neue Light" panose="02000403000000020004" pitchFamily="2" charset="0"/>
                      </a:rPr>
                      <m:t>= </m:t>
                    </m:r>
                    <m:f>
                      <m:fPr>
                        <m:ctrlPr>
                          <a:rPr lang="en-GB" i="1" smtClean="0">
                            <a:latin typeface="Cambria Math" panose="02040503050406030204" pitchFamily="18" charset="0"/>
                            <a:ea typeface="Helvetica Neue Light" panose="02000403000000020004" pitchFamily="2" charset="0"/>
                          </a:rPr>
                        </m:ctrlPr>
                      </m:fPr>
                      <m:num>
                        <m:r>
                          <m:rPr>
                            <m:sty m:val="p"/>
                          </m:rPr>
                          <a:rPr lang="en-GB" b="0" i="0" smtClean="0">
                            <a:latin typeface="Cambria Math" panose="02040503050406030204" pitchFamily="18" charset="0"/>
                            <a:ea typeface="Helvetica Neue Light" panose="02000403000000020004" pitchFamily="2" charset="0"/>
                          </a:rPr>
                          <m:t>Number</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of</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observed</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outcomes</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n</m:t>
                        </m:r>
                        <m:r>
                          <a:rPr lang="en-GB" b="0" i="0" smtClean="0">
                            <a:latin typeface="Cambria Math" panose="02040503050406030204" pitchFamily="18" charset="0"/>
                            <a:ea typeface="Helvetica Neue Light" panose="02000403000000020004" pitchFamily="2" charset="0"/>
                          </a:rPr>
                          <m:t>)</m:t>
                        </m:r>
                      </m:num>
                      <m:den>
                        <m:r>
                          <m:rPr>
                            <m:sty m:val="p"/>
                          </m:rPr>
                          <a:rPr lang="en-GB" b="0" i="0" smtClean="0">
                            <a:latin typeface="Cambria Math" panose="02040503050406030204" pitchFamily="18" charset="0"/>
                            <a:ea typeface="Helvetica Neue Light" panose="02000403000000020004" pitchFamily="2" charset="0"/>
                          </a:rPr>
                          <m:t>Total</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sample</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space</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N</m:t>
                        </m:r>
                        <m:r>
                          <a:rPr lang="en-GB" b="0" i="0" smtClean="0">
                            <a:latin typeface="Cambria Math" panose="02040503050406030204" pitchFamily="18" charset="0"/>
                            <a:ea typeface="Helvetica Neue Light" panose="02000403000000020004" pitchFamily="2" charset="0"/>
                          </a:rPr>
                          <m:t>)</m:t>
                        </m:r>
                      </m:den>
                    </m:f>
                    <m:r>
                      <a:rPr lang="en-GB" b="0" i="0" smtClean="0">
                        <a:latin typeface="Cambria Math" panose="02040503050406030204" pitchFamily="18" charset="0"/>
                        <a:ea typeface="Helvetica Neue Light" panose="02000403000000020004" pitchFamily="2" charset="0"/>
                      </a:rPr>
                      <m:t>= </m:t>
                    </m:r>
                    <m:f>
                      <m:fPr>
                        <m:ctrlPr>
                          <a:rPr lang="en-GB" b="0" i="1" smtClean="0">
                            <a:latin typeface="Cambria Math" panose="02040503050406030204" pitchFamily="18" charset="0"/>
                            <a:ea typeface="Helvetica Neue Light" panose="02000403000000020004" pitchFamily="2" charset="0"/>
                          </a:rPr>
                        </m:ctrlPr>
                      </m:fPr>
                      <m:num>
                        <m:r>
                          <m:rPr>
                            <m:sty m:val="p"/>
                          </m:rPr>
                          <a:rPr lang="en-GB" b="0" i="0" smtClean="0">
                            <a:latin typeface="Cambria Math" panose="02040503050406030204" pitchFamily="18" charset="0"/>
                            <a:ea typeface="Helvetica Neue Light" panose="02000403000000020004" pitchFamily="2" charset="0"/>
                          </a:rPr>
                          <m:t>n</m:t>
                        </m:r>
                      </m:num>
                      <m:den>
                        <m:r>
                          <m:rPr>
                            <m:sty m:val="p"/>
                          </m:rPr>
                          <a:rPr lang="en-GB" b="0" i="0" smtClean="0">
                            <a:latin typeface="Cambria Math" panose="02040503050406030204" pitchFamily="18" charset="0"/>
                            <a:ea typeface="Helvetica Neue Light" panose="02000403000000020004" pitchFamily="2" charset="0"/>
                          </a:rPr>
                          <m:t>N</m:t>
                        </m:r>
                      </m:den>
                    </m:f>
                  </m:oMath>
                </a14:m>
                <a:r>
                  <a:rPr lang="en-GB" dirty="0">
                    <a:latin typeface="Helvetica Neue Light" panose="02000403000000020004" pitchFamily="2" charset="0"/>
                    <a:ea typeface="Helvetica Neue Light" panose="02000403000000020004" pitchFamily="2" charset="0"/>
                  </a:rPr>
                  <a:t> </a:t>
                </a:r>
              </a:p>
            </p:txBody>
          </p:sp>
        </mc:Choice>
        <mc:Fallback xmlns="">
          <p:sp>
            <p:nvSpPr>
              <p:cNvPr id="13" name="TextBox 12">
                <a:extLst>
                  <a:ext uri="{FF2B5EF4-FFF2-40B4-BE49-F238E27FC236}">
                    <a16:creationId xmlns:a16="http://schemas.microsoft.com/office/drawing/2014/main" id="{F35E9330-76F1-824B-9B1D-9CA4D2740780}"/>
                  </a:ext>
                </a:extLst>
              </p:cNvPr>
              <p:cNvSpPr txBox="1">
                <a:spLocks noRot="1" noChangeAspect="1" noMove="1" noResize="1" noEditPoints="1" noAdjustHandles="1" noChangeArrowheads="1" noChangeShapeType="1" noTextEdit="1"/>
              </p:cNvSpPr>
              <p:nvPr/>
            </p:nvSpPr>
            <p:spPr>
              <a:xfrm>
                <a:off x="620320" y="5163917"/>
                <a:ext cx="4305880" cy="1089273"/>
              </a:xfrm>
              <a:prstGeom prst="rect">
                <a:avLst/>
              </a:prstGeom>
              <a:blipFill>
                <a:blip r:embed="rId4"/>
                <a:stretch>
                  <a:fillRect t="-2299" b="-2299"/>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01A48-A199-1A4B-90BA-07AF74E824ED}"/>
                  </a:ext>
                </a:extLst>
              </p:cNvPr>
              <p:cNvSpPr txBox="1"/>
              <p:nvPr/>
            </p:nvSpPr>
            <p:spPr>
              <a:xfrm>
                <a:off x="5223548" y="5163917"/>
                <a:ext cx="4305881" cy="1138004"/>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Probability that E will NOT occur</a:t>
                </a:r>
              </a:p>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m:t>
                          </m:r>
                        </m:e>
                      </m:d>
                      <m:r>
                        <a:rPr lang="en-GB" sz="1600" b="0" i="0" smtClean="0">
                          <a:latin typeface="Cambria Math" panose="02040503050406030204" pitchFamily="18" charset="0"/>
                          <a:ea typeface="Helvetica Neue Light" panose="02000403000000020004" pitchFamily="2" charset="0"/>
                        </a:rPr>
                        <m:t>=1 −</m:t>
                      </m:r>
                      <m:d>
                        <m:dPr>
                          <m:ctrlPr>
                            <a:rPr lang="en-GB" sz="1600" b="0" i="1" smtClean="0">
                              <a:latin typeface="Cambria Math" panose="02040503050406030204" pitchFamily="18" charset="0"/>
                              <a:ea typeface="Helvetica Neue Light" panose="02000403000000020004" pitchFamily="2" charset="0"/>
                            </a:rPr>
                          </m:ctrlPr>
                        </m:dPr>
                        <m:e>
                          <m:f>
                            <m:fPr>
                              <m:ctrlPr>
                                <a:rPr lang="en-GB" sz="1600" i="1">
                                  <a:latin typeface="Cambria Math" panose="02040503050406030204" pitchFamily="18" charset="0"/>
                                  <a:ea typeface="Helvetica Neue Light" panose="02000403000000020004" pitchFamily="2" charset="0"/>
                                </a:rPr>
                              </m:ctrlPr>
                            </m:fPr>
                            <m:num>
                              <m:r>
                                <m:rPr>
                                  <m:sty m:val="p"/>
                                </m:rPr>
                                <a:rPr lang="en-GB" sz="1600">
                                  <a:latin typeface="Cambria Math" panose="02040503050406030204" pitchFamily="18" charset="0"/>
                                  <a:ea typeface="Helvetica Neue Light" panose="02000403000000020004" pitchFamily="2" charset="0"/>
                                </a:rPr>
                                <m:t>Number</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of</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trials</m:t>
                              </m:r>
                              <m:r>
                                <a:rPr lang="en-GB" sz="1600">
                                  <a:latin typeface="Cambria Math" panose="02040503050406030204" pitchFamily="18" charset="0"/>
                                  <a:ea typeface="Helvetica Neue Light" panose="02000403000000020004" pitchFamily="2" charset="0"/>
                                </a:rPr>
                                <m:t> </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n</m:t>
                                  </m:r>
                                </m:e>
                              </m:d>
                            </m:num>
                            <m:den>
                              <m:r>
                                <m:rPr>
                                  <m:sty m:val="p"/>
                                </m:rPr>
                                <a:rPr lang="en-GB" sz="1600">
                                  <a:latin typeface="Cambria Math" panose="02040503050406030204" pitchFamily="18" charset="0"/>
                                  <a:ea typeface="Helvetica Neue Light" panose="02000403000000020004" pitchFamily="2" charset="0"/>
                                </a:rPr>
                                <m:t>Total</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sample</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size</m:t>
                              </m:r>
                              <m:r>
                                <a:rPr lang="en-GB" sz="1600">
                                  <a:latin typeface="Cambria Math" panose="02040503050406030204" pitchFamily="18" charset="0"/>
                                  <a:ea typeface="Helvetica Neue Light" panose="02000403000000020004" pitchFamily="2" charset="0"/>
                                </a:rPr>
                                <m:t> </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N</m:t>
                                  </m:r>
                                </m:e>
                              </m:d>
                            </m:den>
                          </m:f>
                        </m:e>
                      </m:d>
                      <m:r>
                        <a:rPr lang="en-GB" sz="1600" b="0" i="0" smtClean="0">
                          <a:latin typeface="Cambria Math" panose="02040503050406030204" pitchFamily="18" charset="0"/>
                          <a:ea typeface="Helvetica Neue Light" panose="02000403000000020004" pitchFamily="2" charset="0"/>
                        </a:rPr>
                        <m:t>=1−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n</m:t>
                          </m:r>
                        </m:num>
                        <m:den>
                          <m:r>
                            <m:rPr>
                              <m:sty m:val="p"/>
                            </m:rPr>
                            <a:rPr lang="en-GB" sz="1600" b="0" i="0" smtClean="0">
                              <a:latin typeface="Cambria Math" panose="02040503050406030204" pitchFamily="18" charset="0"/>
                              <a:ea typeface="Helvetica Neue Light" panose="02000403000000020004" pitchFamily="2" charset="0"/>
                            </a:rPr>
                            <m:t>N</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4" name="TextBox 13">
                <a:extLst>
                  <a:ext uri="{FF2B5EF4-FFF2-40B4-BE49-F238E27FC236}">
                    <a16:creationId xmlns:a16="http://schemas.microsoft.com/office/drawing/2014/main" id="{BF601A48-A199-1A4B-90BA-07AF74E824ED}"/>
                  </a:ext>
                </a:extLst>
              </p:cNvPr>
              <p:cNvSpPr txBox="1">
                <a:spLocks noRot="1" noChangeAspect="1" noMove="1" noResize="1" noEditPoints="1" noAdjustHandles="1" noChangeArrowheads="1" noChangeShapeType="1" noTextEdit="1"/>
              </p:cNvSpPr>
              <p:nvPr/>
            </p:nvSpPr>
            <p:spPr>
              <a:xfrm>
                <a:off x="5223548" y="5163917"/>
                <a:ext cx="4305881" cy="1138004"/>
              </a:xfrm>
              <a:prstGeom prst="rect">
                <a:avLst/>
              </a:prstGeom>
              <a:blipFill>
                <a:blip r:embed="rId5"/>
                <a:stretch>
                  <a:fillRect t="-1099" b="-2198"/>
                </a:stretch>
              </a:blipFill>
              <a:ln>
                <a:solidFill>
                  <a:schemeClr val="accent1"/>
                </a:solidFill>
              </a:ln>
            </p:spPr>
            <p:txBody>
              <a:bodyPr/>
              <a:lstStyle/>
              <a:p>
                <a:r>
                  <a:rPr lang="en-GB">
                    <a:noFill/>
                  </a:rPr>
                  <a:t> </a:t>
                </a:r>
              </a:p>
            </p:txBody>
          </p:sp>
        </mc:Fallback>
      </mc:AlternateContent>
      <p:sp>
        <p:nvSpPr>
          <p:cNvPr id="15" name="TextBox 14">
            <a:extLst>
              <a:ext uri="{FF2B5EF4-FFF2-40B4-BE49-F238E27FC236}">
                <a16:creationId xmlns:a16="http://schemas.microsoft.com/office/drawing/2014/main" id="{17C82F05-8110-A445-A234-9C94E3ADA519}"/>
              </a:ext>
            </a:extLst>
          </p:cNvPr>
          <p:cNvSpPr txBox="1"/>
          <p:nvPr/>
        </p:nvSpPr>
        <p:spPr>
          <a:xfrm>
            <a:off x="228502" y="2769760"/>
            <a:ext cx="11678262" cy="2585323"/>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Usually, the outcome of a single event can be affected by any number of factors; however, with unconditional probabilities, the likelihood of an event ending with a specific results does not account for other conditions that may effect it.</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also called a </a:t>
            </a:r>
            <a:r>
              <a:rPr lang="en-GB" b="1" dirty="0">
                <a:latin typeface="Helvetica Neue Light" panose="02000403000000020004" pitchFamily="2" charset="0"/>
                <a:ea typeface="Helvetica Neue Light" panose="02000403000000020004" pitchFamily="2" charset="0"/>
              </a:rPr>
              <a:t>Marginal Probability</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there’s data - unconditional (or marginal) probabilities are calculated accordingly as follows: </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p:txBody>
      </p:sp>
      <p:sp>
        <p:nvSpPr>
          <p:cNvPr id="3" name="TextBox 2">
            <a:extLst>
              <a:ext uri="{FF2B5EF4-FFF2-40B4-BE49-F238E27FC236}">
                <a16:creationId xmlns:a16="http://schemas.microsoft.com/office/drawing/2014/main" id="{447B23AB-CB4D-B34A-91F1-4416C4ADAF6F}"/>
              </a:ext>
            </a:extLst>
          </p:cNvPr>
          <p:cNvSpPr txBox="1"/>
          <p:nvPr/>
        </p:nvSpPr>
        <p:spPr>
          <a:xfrm>
            <a:off x="5223548" y="6424839"/>
            <a:ext cx="4305881" cy="338554"/>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We call this </a:t>
            </a:r>
            <a:r>
              <a:rPr lang="en-GB" sz="1600" b="1" dirty="0">
                <a:latin typeface="Helvetica Neue Light" panose="02000403000000020004" pitchFamily="2" charset="0"/>
                <a:ea typeface="Helvetica Neue Light" panose="02000403000000020004" pitchFamily="2" charset="0"/>
              </a:rPr>
              <a:t>complement</a:t>
            </a:r>
            <a:r>
              <a:rPr lang="en-GB" sz="1600" dirty="0">
                <a:latin typeface="Helvetica Neue Light" panose="02000403000000020004" pitchFamily="2" charset="0"/>
                <a:ea typeface="Helvetica Neue Light" panose="02000403000000020004" pitchFamily="2" charset="0"/>
              </a:rPr>
              <a:t> of E (i.e., E’)</a:t>
            </a:r>
          </a:p>
        </p:txBody>
      </p:sp>
      <p:sp>
        <p:nvSpPr>
          <p:cNvPr id="5" name="TextBox 4">
            <a:extLst>
              <a:ext uri="{FF2B5EF4-FFF2-40B4-BE49-F238E27FC236}">
                <a16:creationId xmlns:a16="http://schemas.microsoft.com/office/drawing/2014/main" id="{160B8CF1-8963-C54E-9E99-6F6AD4037B79}"/>
              </a:ext>
            </a:extLst>
          </p:cNvPr>
          <p:cNvSpPr txBox="1"/>
          <p:nvPr/>
        </p:nvSpPr>
        <p:spPr>
          <a:xfrm>
            <a:off x="9672012" y="4997409"/>
            <a:ext cx="1899668" cy="1785104"/>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Note 1: </a:t>
            </a:r>
          </a:p>
          <a:p>
            <a:pPr algn="l"/>
            <a:r>
              <a:rPr lang="en-GB" sz="1100" dirty="0">
                <a:latin typeface="Helvetica Neue Light" panose="02000403000000020004" pitchFamily="2" charset="0"/>
                <a:ea typeface="Helvetica Neue Light" panose="02000403000000020004" pitchFamily="2" charset="0"/>
              </a:rPr>
              <a:t>P(E) + P(E’) = 1</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Note 2: </a:t>
            </a:r>
          </a:p>
          <a:p>
            <a:pPr algn="l"/>
            <a:r>
              <a:rPr lang="en-GB" sz="1100" dirty="0">
                <a:latin typeface="Helvetica Neue Light" panose="02000403000000020004" pitchFamily="2" charset="0"/>
                <a:ea typeface="Helvetica Neue Light" panose="02000403000000020004" pitchFamily="2" charset="0"/>
              </a:rPr>
              <a:t>It is basic a prevalence or proportion value</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Note 3:</a:t>
            </a:r>
          </a:p>
          <a:p>
            <a:pPr algn="l"/>
            <a:r>
              <a:rPr lang="en-GB" sz="1100" dirty="0">
                <a:latin typeface="Helvetica Neue Light" panose="02000403000000020004" pitchFamily="2" charset="0"/>
                <a:ea typeface="Helvetica Neue Light" panose="02000403000000020004" pitchFamily="2" charset="0"/>
              </a:rPr>
              <a:t>Union (U) in set theory is also the total sample size</a:t>
            </a:r>
          </a:p>
        </p:txBody>
      </p:sp>
    </p:spTree>
    <p:extLst>
      <p:ext uri="{BB962C8B-B14F-4D97-AF65-F5344CB8AC3E}">
        <p14:creationId xmlns:p14="http://schemas.microsoft.com/office/powerpoint/2010/main" val="2124115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
        <p:nvSpPr>
          <p:cNvPr id="11" name="Title 1">
            <a:extLst>
              <a:ext uri="{FF2B5EF4-FFF2-40B4-BE49-F238E27FC236}">
                <a16:creationId xmlns:a16="http://schemas.microsoft.com/office/drawing/2014/main" id="{503DF847-CAD1-5546-9895-D8DD94A61220}"/>
              </a:ext>
            </a:extLst>
          </p:cNvPr>
          <p:cNvSpPr txBox="1">
            <a:spLocks/>
          </p:cNvSpPr>
          <p:nvPr/>
        </p:nvSpPr>
        <p:spPr>
          <a:xfrm>
            <a:off x="146701" y="1149446"/>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Joint Probabilities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4EFF1B-59F3-9F45-9709-338DD7A1A78E}"/>
                  </a:ext>
                </a:extLst>
              </p:cNvPr>
              <p:cNvSpPr txBox="1"/>
              <p:nvPr/>
            </p:nvSpPr>
            <p:spPr>
              <a:xfrm>
                <a:off x="256869" y="1800560"/>
                <a:ext cx="11678262" cy="646331"/>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 joint probability deals with more than one event. Say, we have two events i.e.,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1</m:t>
                        </m:r>
                      </m:sub>
                    </m:sSub>
                  </m:oMath>
                </a14:m>
                <a:r>
                  <a:rPr lang="en-GB"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2</m:t>
                        </m:r>
                      </m:sub>
                    </m:sSub>
                  </m:oMath>
                </a14:m>
                <a:r>
                  <a:rPr lang="en-GB" dirty="0">
                    <a:latin typeface="Helvetica Neue Light" panose="02000403000000020004" pitchFamily="2" charset="0"/>
                    <a:ea typeface="Helvetica Neue Light" panose="02000403000000020004" pitchFamily="2" charset="0"/>
                  </a:rPr>
                  <a:t>. It is the chance (or likelihood) that these two events will occur simultaneously at the same point in time.</a:t>
                </a:r>
              </a:p>
            </p:txBody>
          </p:sp>
        </mc:Choice>
        <mc:Fallback xmlns="">
          <p:sp>
            <p:nvSpPr>
              <p:cNvPr id="12" name="TextBox 11">
                <a:extLst>
                  <a:ext uri="{FF2B5EF4-FFF2-40B4-BE49-F238E27FC236}">
                    <a16:creationId xmlns:a16="http://schemas.microsoft.com/office/drawing/2014/main" id="{824EFF1B-59F3-9F45-9709-338DD7A1A78E}"/>
                  </a:ext>
                </a:extLst>
              </p:cNvPr>
              <p:cNvSpPr txBox="1">
                <a:spLocks noRot="1" noChangeAspect="1" noMove="1" noResize="1" noEditPoints="1" noAdjustHandles="1" noChangeArrowheads="1" noChangeShapeType="1" noTextEdit="1"/>
              </p:cNvSpPr>
              <p:nvPr/>
            </p:nvSpPr>
            <p:spPr>
              <a:xfrm>
                <a:off x="256869" y="1800560"/>
                <a:ext cx="11678262" cy="646331"/>
              </a:xfrm>
              <a:prstGeom prst="rect">
                <a:avLst/>
              </a:prstGeom>
              <a:blipFill>
                <a:blip r:embed="rId4"/>
                <a:stretch>
                  <a:fillRect l="-325" t="-3846" b="-13462"/>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5E9330-76F1-824B-9B1D-9CA4D2740780}"/>
                  </a:ext>
                </a:extLst>
              </p:cNvPr>
              <p:cNvSpPr txBox="1"/>
              <p:nvPr/>
            </p:nvSpPr>
            <p:spPr>
              <a:xfrm>
                <a:off x="256869" y="5170044"/>
                <a:ext cx="5108345" cy="1326132"/>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200" dirty="0">
                    <a:latin typeface="Helvetica Neue Light" panose="02000403000000020004" pitchFamily="2" charset="0"/>
                    <a:ea typeface="Helvetica Neue Light" panose="02000403000000020004" pitchFamily="2" charset="0"/>
                  </a:rPr>
                  <a:t>Remember: Probability that E</a:t>
                </a:r>
                <a:r>
                  <a:rPr lang="en-GB" sz="1200" baseline="-25000" dirty="0">
                    <a:latin typeface="Helvetica Neue Light" panose="02000403000000020004" pitchFamily="2" charset="0"/>
                    <a:ea typeface="Helvetica Neue Light" panose="02000403000000020004" pitchFamily="2" charset="0"/>
                  </a:rPr>
                  <a:t>1</a:t>
                </a:r>
                <a:r>
                  <a:rPr lang="en-GB" sz="1200" dirty="0">
                    <a:latin typeface="Helvetica Neue Light" panose="02000403000000020004" pitchFamily="2" charset="0"/>
                    <a:ea typeface="Helvetica Neue Light" panose="02000403000000020004" pitchFamily="2" charset="0"/>
                  </a:rPr>
                  <a:t> OR E</a:t>
                </a:r>
                <a:r>
                  <a:rPr lang="en-GB" sz="1200" baseline="-25000" dirty="0">
                    <a:latin typeface="Helvetica Neue Light" panose="02000403000000020004" pitchFamily="2" charset="0"/>
                    <a:ea typeface="Helvetica Neue Light" panose="02000403000000020004" pitchFamily="2" charset="0"/>
                  </a:rPr>
                  <a:t>2</a:t>
                </a:r>
                <a:r>
                  <a:rPr lang="en-GB" sz="1200" dirty="0">
                    <a:latin typeface="Helvetica Neue Light" panose="02000403000000020004" pitchFamily="2" charset="0"/>
                    <a:ea typeface="Helvetica Neue Light" panose="02000403000000020004" pitchFamily="2" charset="0"/>
                  </a:rPr>
                  <a:t> will (i.e., single event)</a:t>
                </a:r>
              </a:p>
              <a:p>
                <a:pPr algn="ctr"/>
                <a:endParaRPr lang="en-GB" sz="12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Pr</m:t>
                      </m:r>
                      <m:d>
                        <m:dPr>
                          <m:ctrlPr>
                            <a:rPr lang="en-GB" sz="1200" b="0" i="1" smtClean="0">
                              <a:latin typeface="Cambria Math" panose="02040503050406030204" pitchFamily="18" charset="0"/>
                              <a:ea typeface="Helvetica Neue Light" panose="02000403000000020004" pitchFamily="2" charset="0"/>
                            </a:rPr>
                          </m:ctrlPr>
                        </m:dPr>
                        <m:e>
                          <m:sSub>
                            <m:sSubPr>
                              <m:ctrlPr>
                                <a:rPr lang="en-GB" sz="1200" b="0" i="1" smtClean="0">
                                  <a:latin typeface="Cambria Math" panose="02040503050406030204" pitchFamily="18" charset="0"/>
                                  <a:ea typeface="Helvetica Neue Light" panose="02000403000000020004" pitchFamily="2" charset="0"/>
                                </a:rPr>
                              </m:ctrlPr>
                            </m:sSubPr>
                            <m:e>
                              <m:r>
                                <m:rPr>
                                  <m:sty m:val="p"/>
                                </m:rPr>
                                <a:rPr lang="en-GB" sz="1200" b="0" i="0" smtClean="0">
                                  <a:latin typeface="Cambria Math" panose="02040503050406030204" pitchFamily="18" charset="0"/>
                                  <a:ea typeface="Helvetica Neue Light" panose="02000403000000020004" pitchFamily="2" charset="0"/>
                                </a:rPr>
                                <m:t>E</m:t>
                              </m:r>
                            </m:e>
                            <m:sub>
                              <m:r>
                                <a:rPr lang="en-GB" sz="1200" b="0" i="1" smtClean="0">
                                  <a:latin typeface="Cambria Math" panose="02040503050406030204" pitchFamily="18" charset="0"/>
                                  <a:ea typeface="Helvetica Neue Light" panose="02000403000000020004" pitchFamily="2" charset="0"/>
                                </a:rPr>
                                <m:t>1</m:t>
                              </m:r>
                            </m:sub>
                          </m:sSub>
                        </m:e>
                      </m:d>
                      <m:r>
                        <a:rPr lang="en-GB" sz="1200" b="0" i="0" smtClean="0">
                          <a:latin typeface="Cambria Math" panose="02040503050406030204" pitchFamily="18" charset="0"/>
                          <a:ea typeface="Helvetica Neue Light" panose="02000403000000020004" pitchFamily="2" charset="0"/>
                        </a:rPr>
                        <m:t>= </m:t>
                      </m:r>
                      <m:f>
                        <m:fPr>
                          <m:ctrlPr>
                            <a:rPr lang="en-GB" sz="1200" i="1" smtClean="0">
                              <a:latin typeface="Cambria Math" panose="02040503050406030204" pitchFamily="18" charset="0"/>
                              <a:ea typeface="Helvetica Neue Light" panose="02000403000000020004" pitchFamily="2" charset="0"/>
                            </a:rPr>
                          </m:ctrlPr>
                        </m:fPr>
                        <m:num>
                          <m:r>
                            <m:rPr>
                              <m:sty m:val="p"/>
                            </m:rPr>
                            <a:rPr lang="en-GB" sz="1200" b="0" i="0" smtClean="0">
                              <a:latin typeface="Cambria Math" panose="02040503050406030204" pitchFamily="18" charset="0"/>
                              <a:ea typeface="Helvetica Neue Light" panose="02000403000000020004" pitchFamily="2" charset="0"/>
                            </a:rPr>
                            <m:t>Number</m:t>
                          </m:r>
                          <m:r>
                            <a:rPr lang="en-GB" sz="1200" b="0" i="0" smtClean="0">
                              <a:latin typeface="Cambria Math" panose="02040503050406030204" pitchFamily="18" charset="0"/>
                              <a:ea typeface="Helvetica Neue Light" panose="02000403000000020004" pitchFamily="2" charset="0"/>
                            </a:rPr>
                            <m:t> </m:t>
                          </m:r>
                          <m:r>
                            <m:rPr>
                              <m:sty m:val="p"/>
                            </m:rPr>
                            <a:rPr lang="en-GB" sz="1200" b="0" i="0" smtClean="0">
                              <a:latin typeface="Cambria Math" panose="02040503050406030204" pitchFamily="18" charset="0"/>
                              <a:ea typeface="Helvetica Neue Light" panose="02000403000000020004" pitchFamily="2" charset="0"/>
                            </a:rPr>
                            <m:t>of</m:t>
                          </m:r>
                          <m:r>
                            <a:rPr lang="en-GB" sz="1200" b="0" i="0" smtClean="0">
                              <a:latin typeface="Cambria Math" panose="02040503050406030204" pitchFamily="18" charset="0"/>
                              <a:ea typeface="Helvetica Neue Light" panose="02000403000000020004" pitchFamily="2" charset="0"/>
                            </a:rPr>
                            <m:t> </m:t>
                          </m:r>
                          <m:r>
                            <m:rPr>
                              <m:sty m:val="p"/>
                            </m:rPr>
                            <a:rPr lang="en-GB" sz="1200" b="0" i="0" smtClean="0">
                              <a:latin typeface="Cambria Math" panose="02040503050406030204" pitchFamily="18" charset="0"/>
                              <a:ea typeface="Helvetica Neue Light" panose="02000403000000020004" pitchFamily="2" charset="0"/>
                            </a:rPr>
                            <m:t>observed</m:t>
                          </m:r>
                          <m:r>
                            <a:rPr lang="en-GB" sz="1200" b="0" i="0" smtClean="0">
                              <a:latin typeface="Cambria Math" panose="02040503050406030204" pitchFamily="18" charset="0"/>
                              <a:ea typeface="Helvetica Neue Light" panose="02000403000000020004" pitchFamily="2" charset="0"/>
                            </a:rPr>
                            <m:t> </m:t>
                          </m:r>
                          <m:r>
                            <m:rPr>
                              <m:sty m:val="p"/>
                            </m:rPr>
                            <a:rPr lang="en-GB" sz="1200" b="0" i="0" smtClean="0">
                              <a:latin typeface="Cambria Math" panose="02040503050406030204" pitchFamily="18" charset="0"/>
                              <a:ea typeface="Helvetica Neue Light" panose="02000403000000020004" pitchFamily="2" charset="0"/>
                            </a:rPr>
                            <m:t>outcomes</m:t>
                          </m:r>
                          <m:r>
                            <a:rPr lang="en-GB" sz="1200" b="0" i="0" smtClean="0">
                              <a:latin typeface="Cambria Math" panose="02040503050406030204" pitchFamily="18" charset="0"/>
                              <a:ea typeface="Helvetica Neue Light" panose="02000403000000020004" pitchFamily="2" charset="0"/>
                            </a:rPr>
                            <m:t> (</m:t>
                          </m:r>
                          <m:sSub>
                            <m:sSubPr>
                              <m:ctrlPr>
                                <a:rPr lang="en-GB" sz="1200" b="0" i="1" smtClean="0">
                                  <a:latin typeface="Cambria Math" panose="02040503050406030204" pitchFamily="18" charset="0"/>
                                  <a:ea typeface="Helvetica Neue Light" panose="02000403000000020004" pitchFamily="2" charset="0"/>
                                </a:rPr>
                              </m:ctrlPr>
                            </m:sSubPr>
                            <m:e>
                              <m:r>
                                <m:rPr>
                                  <m:sty m:val="p"/>
                                </m:rPr>
                                <a:rPr lang="en-GB" sz="1200" b="0" i="0" smtClean="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1</m:t>
                              </m:r>
                            </m:sub>
                          </m:sSub>
                          <m:r>
                            <a:rPr lang="en-GB" sz="1200" b="0" i="0" smtClean="0">
                              <a:latin typeface="Cambria Math" panose="02040503050406030204" pitchFamily="18" charset="0"/>
                              <a:ea typeface="Helvetica Neue Light" panose="02000403000000020004" pitchFamily="2" charset="0"/>
                            </a:rPr>
                            <m:t>)</m:t>
                          </m:r>
                        </m:num>
                        <m:den>
                          <m:r>
                            <m:rPr>
                              <m:sty m:val="p"/>
                            </m:rPr>
                            <a:rPr lang="en-GB" sz="1200" b="0" i="0" smtClean="0">
                              <a:latin typeface="Cambria Math" panose="02040503050406030204" pitchFamily="18" charset="0"/>
                              <a:ea typeface="Helvetica Neue Light" panose="02000403000000020004" pitchFamily="2" charset="0"/>
                            </a:rPr>
                            <m:t>Total</m:t>
                          </m:r>
                          <m:r>
                            <a:rPr lang="en-GB" sz="1200" b="0" i="0" smtClean="0">
                              <a:latin typeface="Cambria Math" panose="02040503050406030204" pitchFamily="18" charset="0"/>
                              <a:ea typeface="Helvetica Neue Light" panose="02000403000000020004" pitchFamily="2" charset="0"/>
                            </a:rPr>
                            <m:t> </m:t>
                          </m:r>
                          <m:r>
                            <m:rPr>
                              <m:sty m:val="p"/>
                            </m:rPr>
                            <a:rPr lang="en-GB" sz="1200" b="0" i="0" smtClean="0">
                              <a:latin typeface="Cambria Math" panose="02040503050406030204" pitchFamily="18" charset="0"/>
                              <a:ea typeface="Helvetica Neue Light" panose="02000403000000020004" pitchFamily="2" charset="0"/>
                            </a:rPr>
                            <m:t>sample</m:t>
                          </m:r>
                          <m:r>
                            <a:rPr lang="en-GB" sz="1200" b="0" i="0" smtClean="0">
                              <a:latin typeface="Cambria Math" panose="02040503050406030204" pitchFamily="18" charset="0"/>
                              <a:ea typeface="Helvetica Neue Light" panose="02000403000000020004" pitchFamily="2" charset="0"/>
                            </a:rPr>
                            <m:t> </m:t>
                          </m:r>
                          <m:r>
                            <m:rPr>
                              <m:sty m:val="p"/>
                            </m:rPr>
                            <a:rPr lang="en-GB" sz="1200" b="0" i="0" smtClean="0">
                              <a:latin typeface="Cambria Math" panose="02040503050406030204" pitchFamily="18" charset="0"/>
                              <a:ea typeface="Helvetica Neue Light" panose="02000403000000020004" pitchFamily="2" charset="0"/>
                            </a:rPr>
                            <m:t>space</m:t>
                          </m:r>
                          <m:r>
                            <a:rPr lang="en-GB" sz="1200" b="0" i="0" smtClean="0">
                              <a:latin typeface="Cambria Math" panose="02040503050406030204" pitchFamily="18" charset="0"/>
                              <a:ea typeface="Helvetica Neue Light" panose="02000403000000020004" pitchFamily="2" charset="0"/>
                            </a:rPr>
                            <m:t> (</m:t>
                          </m:r>
                          <m:sSub>
                            <m:sSubPr>
                              <m:ctrlPr>
                                <a:rPr lang="en-GB" sz="1200" b="0" i="1" smtClean="0">
                                  <a:latin typeface="Cambria Math" panose="02040503050406030204" pitchFamily="18" charset="0"/>
                                  <a:ea typeface="Helvetica Neue Light" panose="02000403000000020004" pitchFamily="2" charset="0"/>
                                </a:rPr>
                              </m:ctrlPr>
                            </m:sSubPr>
                            <m:e>
                              <m:r>
                                <m:rPr>
                                  <m:sty m:val="p"/>
                                </m:rPr>
                                <a:rPr lang="en-GB" sz="1200" b="0" i="0" smtClean="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1</m:t>
                              </m:r>
                            </m:sub>
                          </m:sSub>
                          <m:r>
                            <a:rPr lang="en-GB" sz="1200" b="0" i="0" smtClean="0">
                              <a:latin typeface="Cambria Math" panose="02040503050406030204" pitchFamily="18" charset="0"/>
                              <a:ea typeface="Helvetica Neue Light" panose="02000403000000020004" pitchFamily="2" charset="0"/>
                            </a:rPr>
                            <m:t>)</m:t>
                          </m:r>
                        </m:den>
                      </m:f>
                      <m:r>
                        <a:rPr lang="en-GB" sz="1200" b="0" i="0" smtClean="0">
                          <a:latin typeface="Cambria Math" panose="02040503050406030204" pitchFamily="18" charset="0"/>
                          <a:ea typeface="Helvetica Neue Light" panose="02000403000000020004" pitchFamily="2" charset="0"/>
                        </a:rPr>
                        <m:t>= </m:t>
                      </m:r>
                      <m:f>
                        <m:fPr>
                          <m:ctrlPr>
                            <a:rPr lang="en-GB" sz="1200" b="0" i="1" smtClean="0">
                              <a:latin typeface="Cambria Math" panose="02040503050406030204" pitchFamily="18" charset="0"/>
                              <a:ea typeface="Helvetica Neue Light" panose="02000403000000020004" pitchFamily="2" charset="0"/>
                            </a:rPr>
                          </m:ctrlPr>
                        </m:fPr>
                        <m:num>
                          <m:sSub>
                            <m:sSubPr>
                              <m:ctrlPr>
                                <a:rPr lang="en-GB" sz="1200" b="0" i="1" smtClean="0">
                                  <a:latin typeface="Cambria Math" panose="02040503050406030204" pitchFamily="18" charset="0"/>
                                  <a:ea typeface="Helvetica Neue Light" panose="02000403000000020004" pitchFamily="2" charset="0"/>
                                </a:rPr>
                              </m:ctrlPr>
                            </m:sSubPr>
                            <m:e>
                              <m:r>
                                <m:rPr>
                                  <m:sty m:val="p"/>
                                </m:rPr>
                                <a:rPr lang="en-GB" sz="1200" b="0" i="0" smtClean="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1</m:t>
                              </m:r>
                            </m:sub>
                          </m:sSub>
                        </m:num>
                        <m:den>
                          <m:sSub>
                            <m:sSubPr>
                              <m:ctrlPr>
                                <a:rPr lang="en-GB" sz="1200" b="0" i="1" smtClean="0">
                                  <a:latin typeface="Cambria Math" panose="02040503050406030204" pitchFamily="18" charset="0"/>
                                  <a:ea typeface="Helvetica Neue Light" panose="02000403000000020004" pitchFamily="2" charset="0"/>
                                </a:rPr>
                              </m:ctrlPr>
                            </m:sSubPr>
                            <m:e>
                              <m:r>
                                <m:rPr>
                                  <m:sty m:val="p"/>
                                </m:rPr>
                                <a:rPr lang="en-GB" sz="1200" b="0" i="0" smtClean="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1</m:t>
                              </m:r>
                            </m:sub>
                          </m:sSub>
                        </m:den>
                      </m:f>
                    </m:oMath>
                  </m:oMathPara>
                </a14:m>
                <a:endParaRPr lang="en-GB" sz="1200" dirty="0">
                  <a:latin typeface="Helvetica Neue Light" panose="02000403000000020004" pitchFamily="2" charset="0"/>
                  <a:ea typeface="Helvetica Neue Light" panose="02000403000000020004" pitchFamily="2" charset="0"/>
                </a:endParaRPr>
              </a:p>
              <a:p>
                <a:pPr algn="ctr"/>
                <a:endParaRPr lang="en-GB" sz="1200" dirty="0">
                  <a:latin typeface="Helvetica Neue Light" panose="02000403000000020004" pitchFamily="2" charset="0"/>
                  <a:ea typeface="Helvetica Neue Light" panose="02000403000000020004" pitchFamily="2" charset="0"/>
                </a:endParaRPr>
              </a:p>
              <a:p>
                <a:pPr algn="ctr"/>
                <a14:m>
                  <m:oMath xmlns:m="http://schemas.openxmlformats.org/officeDocument/2006/math">
                    <m:r>
                      <m:rPr>
                        <m:sty m:val="p"/>
                      </m:rPr>
                      <a:rPr lang="en-GB" sz="1200">
                        <a:latin typeface="Cambria Math" panose="02040503050406030204" pitchFamily="18" charset="0"/>
                        <a:ea typeface="Helvetica Neue Light" panose="02000403000000020004" pitchFamily="2" charset="0"/>
                      </a:rPr>
                      <m:t>Pr</m:t>
                    </m:r>
                    <m:d>
                      <m:dPr>
                        <m:ctrlPr>
                          <a:rPr lang="en-GB" sz="1200" i="1">
                            <a:latin typeface="Cambria Math" panose="02040503050406030204" pitchFamily="18" charset="0"/>
                            <a:ea typeface="Helvetica Neue Light" panose="02000403000000020004" pitchFamily="2" charset="0"/>
                          </a:rPr>
                        </m:ctrlPr>
                      </m:dPr>
                      <m:e>
                        <m:sSub>
                          <m:sSubPr>
                            <m:ctrlPr>
                              <a:rPr lang="en-GB" sz="1200" i="1">
                                <a:latin typeface="Cambria Math" panose="02040503050406030204" pitchFamily="18" charset="0"/>
                                <a:ea typeface="Helvetica Neue Light" panose="02000403000000020004" pitchFamily="2" charset="0"/>
                              </a:rPr>
                            </m:ctrlPr>
                          </m:sSubPr>
                          <m:e>
                            <m:r>
                              <m:rPr>
                                <m:sty m:val="p"/>
                              </m:rPr>
                              <a:rPr lang="en-GB" sz="1200">
                                <a:latin typeface="Cambria Math" panose="02040503050406030204" pitchFamily="18" charset="0"/>
                                <a:ea typeface="Helvetica Neue Light" panose="02000403000000020004" pitchFamily="2" charset="0"/>
                              </a:rPr>
                              <m:t>E</m:t>
                            </m:r>
                          </m:e>
                          <m:sub>
                            <m:r>
                              <a:rPr lang="en-GB" sz="1200" b="0" i="1" smtClean="0">
                                <a:latin typeface="Cambria Math" panose="02040503050406030204" pitchFamily="18" charset="0"/>
                                <a:ea typeface="Helvetica Neue Light" panose="02000403000000020004" pitchFamily="2" charset="0"/>
                              </a:rPr>
                              <m:t>2</m:t>
                            </m:r>
                          </m:sub>
                        </m:sSub>
                      </m:e>
                    </m:d>
                    <m:r>
                      <a:rPr lang="en-GB" sz="1200">
                        <a:latin typeface="Cambria Math" panose="02040503050406030204" pitchFamily="18" charset="0"/>
                        <a:ea typeface="Helvetica Neue Light" panose="02000403000000020004" pitchFamily="2" charset="0"/>
                      </a:rPr>
                      <m:t>= </m:t>
                    </m:r>
                    <m:f>
                      <m:fPr>
                        <m:ctrlPr>
                          <a:rPr lang="en-GB" sz="1200" i="1">
                            <a:latin typeface="Cambria Math" panose="02040503050406030204" pitchFamily="18" charset="0"/>
                            <a:ea typeface="Helvetica Neue Light" panose="02000403000000020004" pitchFamily="2" charset="0"/>
                          </a:rPr>
                        </m:ctrlPr>
                      </m:fPr>
                      <m:num>
                        <m:r>
                          <m:rPr>
                            <m:sty m:val="p"/>
                          </m:rPr>
                          <a:rPr lang="en-GB" sz="1200">
                            <a:latin typeface="Cambria Math" panose="02040503050406030204" pitchFamily="18" charset="0"/>
                            <a:ea typeface="Helvetica Neue Light" panose="02000403000000020004" pitchFamily="2" charset="0"/>
                          </a:rPr>
                          <m:t>Number</m:t>
                        </m:r>
                        <m:r>
                          <a:rPr lang="en-GB" sz="1200">
                            <a:latin typeface="Cambria Math" panose="02040503050406030204" pitchFamily="18" charset="0"/>
                            <a:ea typeface="Helvetica Neue Light" panose="02000403000000020004" pitchFamily="2" charset="0"/>
                          </a:rPr>
                          <m:t> </m:t>
                        </m:r>
                        <m:r>
                          <m:rPr>
                            <m:sty m:val="p"/>
                          </m:rPr>
                          <a:rPr lang="en-GB" sz="1200">
                            <a:latin typeface="Cambria Math" panose="02040503050406030204" pitchFamily="18" charset="0"/>
                            <a:ea typeface="Helvetica Neue Light" panose="02000403000000020004" pitchFamily="2" charset="0"/>
                          </a:rPr>
                          <m:t>of</m:t>
                        </m:r>
                        <m:r>
                          <a:rPr lang="en-GB" sz="1200">
                            <a:latin typeface="Cambria Math" panose="02040503050406030204" pitchFamily="18" charset="0"/>
                            <a:ea typeface="Helvetica Neue Light" panose="02000403000000020004" pitchFamily="2" charset="0"/>
                          </a:rPr>
                          <m:t> </m:t>
                        </m:r>
                        <m:r>
                          <m:rPr>
                            <m:sty m:val="p"/>
                          </m:rPr>
                          <a:rPr lang="en-GB" sz="1200">
                            <a:latin typeface="Cambria Math" panose="02040503050406030204" pitchFamily="18" charset="0"/>
                            <a:ea typeface="Helvetica Neue Light" panose="02000403000000020004" pitchFamily="2" charset="0"/>
                          </a:rPr>
                          <m:t>observed</m:t>
                        </m:r>
                        <m:r>
                          <a:rPr lang="en-GB" sz="1200">
                            <a:latin typeface="Cambria Math" panose="02040503050406030204" pitchFamily="18" charset="0"/>
                            <a:ea typeface="Helvetica Neue Light" panose="02000403000000020004" pitchFamily="2" charset="0"/>
                          </a:rPr>
                          <m:t> </m:t>
                        </m:r>
                        <m:r>
                          <m:rPr>
                            <m:sty m:val="p"/>
                          </m:rPr>
                          <a:rPr lang="en-GB" sz="1200">
                            <a:latin typeface="Cambria Math" panose="02040503050406030204" pitchFamily="18" charset="0"/>
                            <a:ea typeface="Helvetica Neue Light" panose="02000403000000020004" pitchFamily="2" charset="0"/>
                          </a:rPr>
                          <m:t>outcomes</m:t>
                        </m:r>
                        <m:r>
                          <a:rPr lang="en-GB" sz="1200">
                            <a:latin typeface="Cambria Math" panose="02040503050406030204" pitchFamily="18" charset="0"/>
                            <a:ea typeface="Helvetica Neue Light" panose="02000403000000020004" pitchFamily="2" charset="0"/>
                          </a:rPr>
                          <m:t> (</m:t>
                        </m:r>
                        <m:sSub>
                          <m:sSubPr>
                            <m:ctrlPr>
                              <a:rPr lang="en-GB" sz="1200" i="1">
                                <a:latin typeface="Cambria Math" panose="02040503050406030204" pitchFamily="18" charset="0"/>
                                <a:ea typeface="Helvetica Neue Light" panose="02000403000000020004" pitchFamily="2" charset="0"/>
                              </a:rPr>
                            </m:ctrlPr>
                          </m:sSubPr>
                          <m:e>
                            <m:r>
                              <m:rPr>
                                <m:sty m:val="p"/>
                              </m:rPr>
                              <a:rPr lang="en-GB" sz="120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2</m:t>
                            </m:r>
                          </m:sub>
                        </m:sSub>
                        <m:r>
                          <a:rPr lang="en-GB" sz="1200">
                            <a:latin typeface="Cambria Math" panose="02040503050406030204" pitchFamily="18" charset="0"/>
                            <a:ea typeface="Helvetica Neue Light" panose="02000403000000020004" pitchFamily="2" charset="0"/>
                          </a:rPr>
                          <m:t>)</m:t>
                        </m:r>
                      </m:num>
                      <m:den>
                        <m:r>
                          <m:rPr>
                            <m:sty m:val="p"/>
                          </m:rPr>
                          <a:rPr lang="en-GB" sz="1200">
                            <a:latin typeface="Cambria Math" panose="02040503050406030204" pitchFamily="18" charset="0"/>
                            <a:ea typeface="Helvetica Neue Light" panose="02000403000000020004" pitchFamily="2" charset="0"/>
                          </a:rPr>
                          <m:t>Total</m:t>
                        </m:r>
                        <m:r>
                          <a:rPr lang="en-GB" sz="1200">
                            <a:latin typeface="Cambria Math" panose="02040503050406030204" pitchFamily="18" charset="0"/>
                            <a:ea typeface="Helvetica Neue Light" panose="02000403000000020004" pitchFamily="2" charset="0"/>
                          </a:rPr>
                          <m:t> </m:t>
                        </m:r>
                        <m:r>
                          <m:rPr>
                            <m:sty m:val="p"/>
                          </m:rPr>
                          <a:rPr lang="en-GB" sz="1200">
                            <a:latin typeface="Cambria Math" panose="02040503050406030204" pitchFamily="18" charset="0"/>
                            <a:ea typeface="Helvetica Neue Light" panose="02000403000000020004" pitchFamily="2" charset="0"/>
                          </a:rPr>
                          <m:t>sample</m:t>
                        </m:r>
                        <m:r>
                          <a:rPr lang="en-GB" sz="1200">
                            <a:latin typeface="Cambria Math" panose="02040503050406030204" pitchFamily="18" charset="0"/>
                            <a:ea typeface="Helvetica Neue Light" panose="02000403000000020004" pitchFamily="2" charset="0"/>
                          </a:rPr>
                          <m:t> </m:t>
                        </m:r>
                        <m:r>
                          <m:rPr>
                            <m:sty m:val="p"/>
                          </m:rPr>
                          <a:rPr lang="en-GB" sz="1200">
                            <a:latin typeface="Cambria Math" panose="02040503050406030204" pitchFamily="18" charset="0"/>
                            <a:ea typeface="Helvetica Neue Light" panose="02000403000000020004" pitchFamily="2" charset="0"/>
                          </a:rPr>
                          <m:t>space</m:t>
                        </m:r>
                        <m:r>
                          <a:rPr lang="en-GB" sz="1200">
                            <a:latin typeface="Cambria Math" panose="02040503050406030204" pitchFamily="18" charset="0"/>
                            <a:ea typeface="Helvetica Neue Light" panose="02000403000000020004" pitchFamily="2" charset="0"/>
                          </a:rPr>
                          <m:t> (</m:t>
                        </m:r>
                        <m:sSub>
                          <m:sSubPr>
                            <m:ctrlPr>
                              <a:rPr lang="en-GB" sz="1200" i="1" smtClean="0">
                                <a:latin typeface="Cambria Math" panose="02040503050406030204" pitchFamily="18" charset="0"/>
                                <a:ea typeface="Helvetica Neue Light" panose="02000403000000020004" pitchFamily="2" charset="0"/>
                              </a:rPr>
                            </m:ctrlPr>
                          </m:sSubPr>
                          <m:e>
                            <m:r>
                              <m:rPr>
                                <m:sty m:val="p"/>
                              </m:rPr>
                              <a:rPr lang="en-GB" sz="120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2</m:t>
                            </m:r>
                          </m:sub>
                        </m:sSub>
                        <m:r>
                          <a:rPr lang="en-GB" sz="1200">
                            <a:latin typeface="Cambria Math" panose="02040503050406030204" pitchFamily="18" charset="0"/>
                            <a:ea typeface="Helvetica Neue Light" panose="02000403000000020004" pitchFamily="2" charset="0"/>
                          </a:rPr>
                          <m:t>)</m:t>
                        </m:r>
                      </m:den>
                    </m:f>
                    <m:r>
                      <a:rPr lang="en-GB" sz="1200">
                        <a:latin typeface="Cambria Math" panose="02040503050406030204" pitchFamily="18" charset="0"/>
                        <a:ea typeface="Helvetica Neue Light" panose="02000403000000020004" pitchFamily="2" charset="0"/>
                      </a:rPr>
                      <m:t>= </m:t>
                    </m:r>
                    <m:f>
                      <m:fPr>
                        <m:ctrlPr>
                          <a:rPr lang="en-GB" sz="1200" i="1">
                            <a:latin typeface="Cambria Math" panose="02040503050406030204" pitchFamily="18" charset="0"/>
                            <a:ea typeface="Helvetica Neue Light" panose="02000403000000020004" pitchFamily="2" charset="0"/>
                          </a:rPr>
                        </m:ctrlPr>
                      </m:fPr>
                      <m:num>
                        <m:sSub>
                          <m:sSubPr>
                            <m:ctrlPr>
                              <a:rPr lang="en-GB" sz="1200" i="1">
                                <a:latin typeface="Cambria Math" panose="02040503050406030204" pitchFamily="18" charset="0"/>
                                <a:ea typeface="Helvetica Neue Light" panose="02000403000000020004" pitchFamily="2" charset="0"/>
                              </a:rPr>
                            </m:ctrlPr>
                          </m:sSubPr>
                          <m:e>
                            <m:r>
                              <m:rPr>
                                <m:sty m:val="p"/>
                              </m:rPr>
                              <a:rPr lang="en-GB" sz="120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2</m:t>
                            </m:r>
                          </m:sub>
                        </m:sSub>
                      </m:num>
                      <m:den>
                        <m:sSub>
                          <m:sSubPr>
                            <m:ctrlPr>
                              <a:rPr lang="en-GB" sz="1200" i="1">
                                <a:latin typeface="Cambria Math" panose="02040503050406030204" pitchFamily="18" charset="0"/>
                                <a:ea typeface="Helvetica Neue Light" panose="02000403000000020004" pitchFamily="2" charset="0"/>
                              </a:rPr>
                            </m:ctrlPr>
                          </m:sSubPr>
                          <m:e>
                            <m:r>
                              <m:rPr>
                                <m:sty m:val="p"/>
                              </m:rPr>
                              <a:rPr lang="en-GB" sz="120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2</m:t>
                            </m:r>
                          </m:sub>
                        </m:sSub>
                      </m:den>
                    </m:f>
                  </m:oMath>
                </a14:m>
                <a:r>
                  <a:rPr lang="en-GB" sz="1200" dirty="0">
                    <a:latin typeface="Helvetica Neue Light" panose="02000403000000020004" pitchFamily="2" charset="0"/>
                    <a:ea typeface="Helvetica Neue Light" panose="02000403000000020004" pitchFamily="2" charset="0"/>
                  </a:rPr>
                  <a:t> </a:t>
                </a:r>
              </a:p>
            </p:txBody>
          </p:sp>
        </mc:Choice>
        <mc:Fallback xmlns="">
          <p:sp>
            <p:nvSpPr>
              <p:cNvPr id="13" name="TextBox 12">
                <a:extLst>
                  <a:ext uri="{FF2B5EF4-FFF2-40B4-BE49-F238E27FC236}">
                    <a16:creationId xmlns:a16="http://schemas.microsoft.com/office/drawing/2014/main" id="{F35E9330-76F1-824B-9B1D-9CA4D2740780}"/>
                  </a:ext>
                </a:extLst>
              </p:cNvPr>
              <p:cNvSpPr txBox="1">
                <a:spLocks noRot="1" noChangeAspect="1" noMove="1" noResize="1" noEditPoints="1" noAdjustHandles="1" noChangeArrowheads="1" noChangeShapeType="1" noTextEdit="1"/>
              </p:cNvSpPr>
              <p:nvPr/>
            </p:nvSpPr>
            <p:spPr>
              <a:xfrm>
                <a:off x="256869" y="5170044"/>
                <a:ext cx="5108345" cy="1326132"/>
              </a:xfrm>
              <a:prstGeom prst="rect">
                <a:avLst/>
              </a:prstGeom>
              <a:blipFill>
                <a:blip r:embed="rId5"/>
                <a:stretch>
                  <a:fillRect/>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01A48-A199-1A4B-90BA-07AF74E824ED}"/>
                  </a:ext>
                </a:extLst>
              </p:cNvPr>
              <p:cNvSpPr txBox="1"/>
              <p:nvPr/>
            </p:nvSpPr>
            <p:spPr>
              <a:xfrm>
                <a:off x="5532323" y="5317541"/>
                <a:ext cx="4472990" cy="1189685"/>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The joint probabilities are:</a:t>
                </a:r>
              </a:p>
              <a:p>
                <a:pPr algn="ctr"/>
                <a:endParaRPr lang="en-GB" sz="1600" b="0" i="0" dirty="0">
                  <a:latin typeface="Cambria Math" panose="02040503050406030204" pitchFamily="18" charset="0"/>
                  <a:ea typeface="Helvetica Neue Light" panose="02000403000000020004" pitchFamily="2" charset="0"/>
                </a:endParaRPr>
              </a:p>
              <a:p>
                <a:pPr algn="ctr"/>
                <a14:m>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&amp; </m:t>
                        </m:r>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r>
                      <a:rPr lang="en-GB" sz="1600" b="0" i="0" smtClean="0">
                        <a:latin typeface="Cambria Math" panose="02040503050406030204" pitchFamily="18" charset="0"/>
                        <a:ea typeface="Helvetica Neue Light" panose="02000403000000020004" pitchFamily="2" charset="0"/>
                      </a:rPr>
                      <m:t>=</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ctrlPr>
                          <a:rPr lang="en-GB" sz="1600" i="1">
                            <a:latin typeface="Cambria Math" panose="02040503050406030204" pitchFamily="18" charset="0"/>
                            <a:ea typeface="Helvetica Neue Light" panose="02000403000000020004" pitchFamily="2" charset="0"/>
                          </a:rPr>
                        </m:ctrlPr>
                      </m:dPr>
                      <m:e>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e>
                    </m:d>
                  </m:oMath>
                </a14:m>
                <a:r>
                  <a:rPr lang="en-GB" sz="1600" dirty="0">
                    <a:latin typeface="Helvetica Neue Light" panose="02000403000000020004" pitchFamily="2" charset="0"/>
                    <a:ea typeface="Helvetica Neue Light" panose="02000403000000020004" pitchFamily="2" charset="0"/>
                  </a:rPr>
                  <a:t> </a:t>
                </a:r>
                <a14:m>
                  <m:oMath xmlns:m="http://schemas.openxmlformats.org/officeDocument/2006/math">
                    <m:r>
                      <m:rPr>
                        <m:sty m:val="p"/>
                      </m:rPr>
                      <a:rPr lang="en-GB" sz="1600">
                        <a:latin typeface="Cambria Math" panose="02040503050406030204" pitchFamily="18" charset="0"/>
                        <a:ea typeface="Helvetica Neue Light" panose="02000403000000020004" pitchFamily="2" charset="0"/>
                      </a:rPr>
                      <m:t>Pr</m:t>
                    </m:r>
                    <m:d>
                      <m:dPr>
                        <m:ctrlPr>
                          <a:rPr lang="en-GB" sz="1600" i="1">
                            <a:latin typeface="Cambria Math" panose="02040503050406030204" pitchFamily="18" charset="0"/>
                            <a:ea typeface="Helvetica Neue Light" panose="02000403000000020004" pitchFamily="2" charset="0"/>
                          </a:rPr>
                        </m:ctrlPr>
                      </m:dPr>
                      <m:e>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oMath>
                </a14:m>
                <a:r>
                  <a:rPr lang="en-GB" sz="1600" dirty="0">
                    <a:latin typeface="Helvetica Neue Light" panose="02000403000000020004" pitchFamily="2" charset="0"/>
                    <a:ea typeface="Helvetica Neue Light" panose="02000403000000020004" pitchFamily="2" charset="0"/>
                  </a:rPr>
                  <a:t>=</a:t>
                </a:r>
                <a:r>
                  <a:rPr lang="en-GB" sz="1600" dirty="0">
                    <a:ea typeface="Helvetica Neue Light" panose="02000403000000020004" pitchFamily="2" charset="0"/>
                  </a:rPr>
                  <a:t> </a:t>
                </a:r>
                <a14:m>
                  <m:oMath xmlns:m="http://schemas.openxmlformats.org/officeDocument/2006/math">
                    <m:f>
                      <m:fPr>
                        <m:ctrlPr>
                          <a:rPr lang="en-GB" sz="1600" i="1">
                            <a:latin typeface="Cambria Math" panose="02040503050406030204" pitchFamily="18" charset="0"/>
                            <a:ea typeface="Helvetica Neue Light" panose="02000403000000020004" pitchFamily="2" charset="0"/>
                          </a:rPr>
                        </m:ctrlPr>
                      </m:fPr>
                      <m:num>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n</m:t>
                            </m:r>
                          </m:e>
                          <m:sub>
                            <m:r>
                              <a:rPr lang="en-GB" sz="1600">
                                <a:latin typeface="Cambria Math" panose="02040503050406030204" pitchFamily="18" charset="0"/>
                                <a:ea typeface="Helvetica Neue Light" panose="02000403000000020004" pitchFamily="2" charset="0"/>
                              </a:rPr>
                              <m:t>1</m:t>
                            </m:r>
                          </m:sub>
                        </m:sSub>
                      </m:num>
                      <m:den>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N</m:t>
                            </m:r>
                          </m:e>
                          <m:sub>
                            <m:r>
                              <a:rPr lang="en-GB" sz="1600">
                                <a:latin typeface="Cambria Math" panose="02040503050406030204" pitchFamily="18" charset="0"/>
                                <a:ea typeface="Helvetica Neue Light" panose="02000403000000020004" pitchFamily="2" charset="0"/>
                              </a:rPr>
                              <m:t>1</m:t>
                            </m:r>
                          </m:sub>
                        </m:sSub>
                      </m:den>
                    </m:f>
                    <m:r>
                      <a:rPr lang="en-GB" sz="1600" i="1" smtClean="0">
                        <a:latin typeface="Cambria Math" panose="02040503050406030204" pitchFamily="18" charset="0"/>
                        <a:ea typeface="Cambria Math" panose="02040503050406030204" pitchFamily="18" charset="0"/>
                      </a:rPr>
                      <m:t>×</m:t>
                    </m:r>
                    <m:f>
                      <m:fPr>
                        <m:ctrlPr>
                          <a:rPr lang="en-GB" sz="1600" i="1">
                            <a:latin typeface="Cambria Math" panose="02040503050406030204" pitchFamily="18" charset="0"/>
                            <a:ea typeface="Helvetica Neue Light" panose="02000403000000020004" pitchFamily="2" charset="0"/>
                          </a:rPr>
                        </m:ctrlPr>
                      </m:fPr>
                      <m:num>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n</m:t>
                            </m:r>
                          </m:e>
                          <m:sub>
                            <m:r>
                              <a:rPr lang="en-GB" sz="1600">
                                <a:latin typeface="Cambria Math" panose="02040503050406030204" pitchFamily="18" charset="0"/>
                                <a:ea typeface="Helvetica Neue Light" panose="02000403000000020004" pitchFamily="2" charset="0"/>
                              </a:rPr>
                              <m:t>2</m:t>
                            </m:r>
                          </m:sub>
                        </m:sSub>
                      </m:num>
                      <m:den>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N</m:t>
                            </m:r>
                          </m:e>
                          <m:sub>
                            <m:r>
                              <a:rPr lang="en-GB" sz="1600">
                                <a:latin typeface="Cambria Math" panose="02040503050406030204" pitchFamily="18" charset="0"/>
                                <a:ea typeface="Helvetica Neue Light" panose="02000403000000020004" pitchFamily="2" charset="0"/>
                              </a:rPr>
                              <m:t>2</m:t>
                            </m:r>
                          </m:sub>
                        </m:sSub>
                      </m:den>
                    </m:f>
                  </m:oMath>
                </a14:m>
                <a:endParaRPr lang="en-GB" sz="1600" dirty="0">
                  <a:latin typeface="Helvetica Neue Light" panose="02000403000000020004" pitchFamily="2" charset="0"/>
                  <a:ea typeface="Helvetica Neue Light" panose="02000403000000020004" pitchFamily="2" charset="0"/>
                </a:endParaRPr>
              </a:p>
              <a:p>
                <a:pPr algn="ctr"/>
                <a:endParaRPr lang="en-GB" sz="1600" dirty="0">
                  <a:latin typeface="Helvetica Neue Light" panose="02000403000000020004" pitchFamily="2" charset="0"/>
                  <a:ea typeface="Helvetica Neue Light" panose="02000403000000020004" pitchFamily="2" charset="0"/>
                </a:endParaRPr>
              </a:p>
            </p:txBody>
          </p:sp>
        </mc:Choice>
        <mc:Fallback xmlns="">
          <p:sp>
            <p:nvSpPr>
              <p:cNvPr id="14" name="TextBox 13">
                <a:extLst>
                  <a:ext uri="{FF2B5EF4-FFF2-40B4-BE49-F238E27FC236}">
                    <a16:creationId xmlns:a16="http://schemas.microsoft.com/office/drawing/2014/main" id="{BF601A48-A199-1A4B-90BA-07AF74E824ED}"/>
                  </a:ext>
                </a:extLst>
              </p:cNvPr>
              <p:cNvSpPr txBox="1">
                <a:spLocks noRot="1" noChangeAspect="1" noMove="1" noResize="1" noEditPoints="1" noAdjustHandles="1" noChangeArrowheads="1" noChangeShapeType="1" noTextEdit="1"/>
              </p:cNvSpPr>
              <p:nvPr/>
            </p:nvSpPr>
            <p:spPr>
              <a:xfrm>
                <a:off x="5532323" y="5317541"/>
                <a:ext cx="4472990" cy="1189685"/>
              </a:xfrm>
              <a:prstGeom prst="rect">
                <a:avLst/>
              </a:prstGeom>
              <a:blipFill>
                <a:blip r:embed="rId6"/>
                <a:stretch>
                  <a:fillRect t="-1053"/>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C82F05-8110-A445-A234-9C94E3ADA519}"/>
                  </a:ext>
                </a:extLst>
              </p:cNvPr>
              <p:cNvSpPr txBox="1"/>
              <p:nvPr/>
            </p:nvSpPr>
            <p:spPr>
              <a:xfrm>
                <a:off x="256869" y="2677996"/>
                <a:ext cx="11678262" cy="2369880"/>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Simply putting it –  its basically the joint probability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oMath>
                </a14:m>
                <a:r>
                  <a:rPr lang="en-GB" sz="16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2</m:t>
                        </m:r>
                      </m:sub>
                    </m:sSub>
                    <m:r>
                      <a:rPr lang="en-GB" sz="1600" i="1">
                        <a:latin typeface="Cambria Math" panose="02040503050406030204" pitchFamily="18" charset="0"/>
                        <a:ea typeface="Helvetica Neue Light" panose="02000403000000020004" pitchFamily="2" charset="0"/>
                      </a:rPr>
                      <m:t> </m:t>
                    </m:r>
                  </m:oMath>
                </a14:m>
                <a:r>
                  <a:rPr lang="en-GB" sz="1600" dirty="0">
                    <a:latin typeface="Helvetica Neue Light" panose="02000403000000020004" pitchFamily="2" charset="0"/>
                    <a:ea typeface="Helvetica Neue Light" panose="02000403000000020004" pitchFamily="2" charset="0"/>
                  </a:rPr>
                  <a:t>is the probability of event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oMath>
                </a14:m>
                <a:r>
                  <a:rPr lang="en-GB" sz="1600" dirty="0">
                    <a:latin typeface="Helvetica Neue Light" panose="02000403000000020004" pitchFamily="2" charset="0"/>
                    <a:ea typeface="Helvetica Neue Light" panose="02000403000000020004" pitchFamily="2" charset="0"/>
                  </a:rPr>
                  <a:t> (i.e., </a:t>
                </a:r>
                <a:r>
                  <a:rPr lang="en-GB" sz="1600" dirty="0" err="1">
                    <a:latin typeface="Helvetica Neue Light" panose="02000403000000020004" pitchFamily="2" charset="0"/>
                    <a:ea typeface="Helvetica Neue Light" panose="02000403000000020004" pitchFamily="2" charset="0"/>
                  </a:rPr>
                  <a:t>Pr</a:t>
                </a:r>
                <a:r>
                  <a:rPr lang="en-GB" sz="1600" dirty="0">
                    <a:latin typeface="Helvetica Neue Light" panose="02000403000000020004" pitchFamily="2" charset="0"/>
                    <a:ea typeface="Helvetica Neue Light" panose="02000403000000020004" pitchFamily="2" charset="0"/>
                  </a:rPr>
                  <a:t>(</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oMath>
                </a14:m>
                <a:r>
                  <a:rPr lang="en-GB" sz="1600" dirty="0">
                    <a:latin typeface="Helvetica Neue Light" panose="02000403000000020004" pitchFamily="2" charset="0"/>
                    <a:ea typeface="Helvetica Neue Light" panose="02000403000000020004" pitchFamily="2" charset="0"/>
                  </a:rPr>
                  <a:t>)) occurring at the same time as the event(s) for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2</m:t>
                        </m:r>
                      </m:sub>
                    </m:sSub>
                    <m:r>
                      <a:rPr lang="en-GB" sz="1600" b="0" i="0" smtClean="0">
                        <a:latin typeface="Cambria Math" panose="02040503050406030204" pitchFamily="18" charset="0"/>
                        <a:ea typeface="Helvetica Neue Light" panose="02000403000000020004" pitchFamily="2" charset="0"/>
                      </a:rPr>
                      <m:t> </m:t>
                    </m:r>
                  </m:oMath>
                </a14:m>
                <a:r>
                  <a:rPr lang="en-GB" sz="1600" dirty="0">
                    <a:latin typeface="Helvetica Neue Light" panose="02000403000000020004" pitchFamily="2" charset="0"/>
                    <a:ea typeface="Helvetica Neue Light" panose="02000403000000020004" pitchFamily="2" charset="0"/>
                  </a:rPr>
                  <a:t>occurs.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There are several notation for representing joint probabilities: </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lvl="1"/>
                <a14:m>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r>
                          <a:rPr lang="en-GB" sz="1600" b="0" i="0" smtClean="0">
                            <a:latin typeface="Cambria Math" panose="02040503050406030204" pitchFamily="18" charset="0"/>
                            <a:ea typeface="Cambria Math" panose="02040503050406030204" pitchFamily="18" charset="0"/>
                          </a:rPr>
                          <m:t>∩</m:t>
                        </m:r>
                        <m:r>
                          <a:rPr lang="en-GB" sz="1600" b="0" i="0" smtClean="0">
                            <a:latin typeface="Cambria Math" panose="02040503050406030204" pitchFamily="18" charset="0"/>
                            <a:ea typeface="Helvetica Neue Light" panose="02000403000000020004" pitchFamily="2" charset="0"/>
                          </a:rPr>
                          <m:t> </m:t>
                        </m:r>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oMath>
                </a14:m>
                <a:r>
                  <a:rPr lang="en-GB" sz="1600" dirty="0">
                    <a:latin typeface="Helvetica Neue Light" panose="02000403000000020004" pitchFamily="2" charset="0"/>
                    <a:ea typeface="Helvetica Neue Light" panose="02000403000000020004" pitchFamily="2" charset="0"/>
                  </a:rPr>
                  <a:t> [</a:t>
                </a:r>
                <a14:m>
                  <m:oMath xmlns:m="http://schemas.openxmlformats.org/officeDocument/2006/math">
                    <m:r>
                      <a:rPr lang="en-GB" sz="1600">
                        <a:latin typeface="Cambria Math" panose="02040503050406030204" pitchFamily="18" charset="0"/>
                        <a:ea typeface="Cambria Math" panose="02040503050406030204" pitchFamily="18" charset="0"/>
                      </a:rPr>
                      <m:t>∩</m:t>
                    </m:r>
                  </m:oMath>
                </a14:m>
                <a:r>
                  <a:rPr lang="en-GB" sz="1600" dirty="0">
                    <a:latin typeface="Helvetica Neue Light" panose="02000403000000020004" pitchFamily="2" charset="0"/>
                    <a:ea typeface="Helvetica Neue Light" panose="02000403000000020004" pitchFamily="2" charset="0"/>
                  </a:rPr>
                  <a:t> intersection symbol from set theory] where: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2</m:t>
                        </m:r>
                      </m:sub>
                    </m:sSub>
                    <m:r>
                      <a:rPr lang="en-GB" sz="1600" i="1">
                        <a:latin typeface="Cambria Math" panose="02040503050406030204" pitchFamily="18" charset="0"/>
                        <a:ea typeface="Helvetica Neue Light" panose="02000403000000020004" pitchFamily="2" charset="0"/>
                      </a:rPr>
                      <m:t> </m:t>
                    </m:r>
                  </m:oMath>
                </a14:m>
                <a:r>
                  <a:rPr lang="en-GB" sz="1600" dirty="0">
                    <a:latin typeface="Helvetica Neue Light" panose="02000403000000020004" pitchFamily="2" charset="0"/>
                    <a:ea typeface="Helvetica Neue Light" panose="02000403000000020004" pitchFamily="2" charset="0"/>
                  </a:rPr>
                  <a:t>are two different events that intersect (i.e., E1 &amp; E2)</a:t>
                </a:r>
              </a:p>
              <a:p>
                <a:pPr lvl="1"/>
                <a:r>
                  <a:rPr lang="en-GB" sz="1600" dirty="0" err="1">
                    <a:highlight>
                      <a:srgbClr val="C0C0C0"/>
                    </a:highlight>
                    <a:latin typeface="Helvetica Neue Light" panose="02000403000000020004" pitchFamily="2" charset="0"/>
                    <a:ea typeface="Helvetica Neue Light" panose="02000403000000020004" pitchFamily="2" charset="0"/>
                  </a:rPr>
                  <a:t>Pr</a:t>
                </a:r>
                <a:r>
                  <a:rPr lang="en-GB" sz="1600" dirty="0">
                    <a:highlight>
                      <a:srgbClr val="C0C0C0"/>
                    </a:highlight>
                    <a:latin typeface="Helvetica Neue Light" panose="02000403000000020004" pitchFamily="2" charset="0"/>
                    <a:ea typeface="Helvetica Neue Light" panose="02000403000000020004" pitchFamily="2" charset="0"/>
                  </a:rPr>
                  <a:t>(E</a:t>
                </a:r>
                <a:r>
                  <a:rPr lang="en-GB" sz="1600" baseline="-25000" dirty="0">
                    <a:highlight>
                      <a:srgbClr val="C0C0C0"/>
                    </a:highlight>
                    <a:latin typeface="Helvetica Neue Light" panose="02000403000000020004" pitchFamily="2" charset="0"/>
                    <a:ea typeface="Helvetica Neue Light" panose="02000403000000020004" pitchFamily="2" charset="0"/>
                  </a:rPr>
                  <a:t>1</a:t>
                </a:r>
                <a:r>
                  <a:rPr lang="en-GB" sz="1600" dirty="0">
                    <a:highlight>
                      <a:srgbClr val="C0C0C0"/>
                    </a:highlight>
                    <a:latin typeface="Helvetica Neue Light" panose="02000403000000020004" pitchFamily="2" charset="0"/>
                    <a:ea typeface="Helvetica Neue Light" panose="02000403000000020004" pitchFamily="2" charset="0"/>
                  </a:rPr>
                  <a:t> &amp; E</a:t>
                </a:r>
                <a:r>
                  <a:rPr lang="en-GB" sz="1600" baseline="-25000" dirty="0">
                    <a:highlight>
                      <a:srgbClr val="C0C0C0"/>
                    </a:highlight>
                    <a:latin typeface="Helvetica Neue Light" panose="02000403000000020004" pitchFamily="2" charset="0"/>
                    <a:ea typeface="Helvetica Neue Light" panose="02000403000000020004" pitchFamily="2" charset="0"/>
                  </a:rPr>
                  <a:t>2</a:t>
                </a:r>
                <a:r>
                  <a:rPr lang="en-GB" sz="1600" dirty="0">
                    <a:highlight>
                      <a:srgbClr val="C0C0C0"/>
                    </a:highlight>
                    <a:latin typeface="Helvetica Neue Light" panose="02000403000000020004" pitchFamily="2" charset="0"/>
                    <a:ea typeface="Helvetica Neue Light" panose="02000403000000020004" pitchFamily="2" charset="0"/>
                  </a:rPr>
                  <a:t>) </a:t>
                </a:r>
                <a:r>
                  <a:rPr lang="en-GB" sz="1600" dirty="0">
                    <a:latin typeface="Helvetica Neue Light" panose="02000403000000020004" pitchFamily="2" charset="0"/>
                    <a:ea typeface="Helvetica Neue Light" panose="02000403000000020004" pitchFamily="2" charset="0"/>
                  </a:rPr>
                  <a:t>or P(E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 which is joint probability of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r>
                      <a:rPr lang="en-GB" sz="1600">
                        <a:latin typeface="Cambria Math" panose="02040503050406030204" pitchFamily="18" charset="0"/>
                        <a:ea typeface="Helvetica Neue Light" panose="02000403000000020004" pitchFamily="2" charset="0"/>
                      </a:rPr>
                      <m:t>&amp; </m:t>
                    </m:r>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2</m:t>
                        </m:r>
                      </m:sub>
                    </m:sSub>
                  </m:oMath>
                </a14:m>
                <a:endParaRPr lang="en-GB" sz="1600" dirty="0">
                  <a:latin typeface="Helvetica Neue Light" panose="02000403000000020004" pitchFamily="2" charset="0"/>
                  <a:ea typeface="Helvetica Neue Light" panose="02000403000000020004" pitchFamily="2" charset="0"/>
                </a:endParaRPr>
              </a:p>
              <a:p>
                <a:pPr algn="l"/>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When there’s data – joint probabilities are calculated accordingly as follows: </a:t>
                </a:r>
              </a:p>
            </p:txBody>
          </p:sp>
        </mc:Choice>
        <mc:Fallback xmlns="">
          <p:sp>
            <p:nvSpPr>
              <p:cNvPr id="15" name="TextBox 14">
                <a:extLst>
                  <a:ext uri="{FF2B5EF4-FFF2-40B4-BE49-F238E27FC236}">
                    <a16:creationId xmlns:a16="http://schemas.microsoft.com/office/drawing/2014/main" id="{17C82F05-8110-A445-A234-9C94E3ADA519}"/>
                  </a:ext>
                </a:extLst>
              </p:cNvPr>
              <p:cNvSpPr txBox="1">
                <a:spLocks noRot="1" noChangeAspect="1" noMove="1" noResize="1" noEditPoints="1" noAdjustHandles="1" noChangeArrowheads="1" noChangeShapeType="1" noTextEdit="1"/>
              </p:cNvSpPr>
              <p:nvPr/>
            </p:nvSpPr>
            <p:spPr>
              <a:xfrm>
                <a:off x="256869" y="2677996"/>
                <a:ext cx="11678262" cy="2369880"/>
              </a:xfrm>
              <a:prstGeom prst="rect">
                <a:avLst/>
              </a:prstGeom>
              <a:blipFill>
                <a:blip r:embed="rId7"/>
                <a:stretch>
                  <a:fillRect l="-217" t="-532" r="-652" b="-2128"/>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AE73D98B-AF4A-104E-A303-CFEB676EDB8C}"/>
              </a:ext>
            </a:extLst>
          </p:cNvPr>
          <p:cNvSpPr txBox="1"/>
          <p:nvPr/>
        </p:nvSpPr>
        <p:spPr>
          <a:xfrm>
            <a:off x="10005313" y="5194431"/>
            <a:ext cx="2027130" cy="1323439"/>
          </a:xfrm>
          <a:prstGeom prst="rect">
            <a:avLst/>
          </a:prstGeom>
          <a:noFill/>
        </p:spPr>
        <p:txBody>
          <a:bodyPr wrap="square" rtlCol="0">
            <a:spAutoFit/>
          </a:bodyPr>
          <a:lstStyle/>
          <a:p>
            <a:pPr algn="l"/>
            <a:r>
              <a:rPr lang="en-GB" sz="1000" dirty="0">
                <a:latin typeface="Helvetica Neue Light" panose="02000403000000020004" pitchFamily="2" charset="0"/>
                <a:ea typeface="Helvetica Neue Light" panose="02000403000000020004" pitchFamily="2" charset="0"/>
              </a:rPr>
              <a:t>Note 1: You need to calculate the conditional probabilities and multiply them to get the joint.</a:t>
            </a:r>
          </a:p>
          <a:p>
            <a:pPr algn="l"/>
            <a:endParaRPr lang="en-GB" sz="1000" dirty="0">
              <a:latin typeface="Helvetica Neue Light" panose="02000403000000020004" pitchFamily="2" charset="0"/>
              <a:ea typeface="Helvetica Neue Light" panose="02000403000000020004" pitchFamily="2" charset="0"/>
            </a:endParaRPr>
          </a:p>
          <a:p>
            <a:pPr algn="l"/>
            <a:r>
              <a:rPr lang="en-GB" sz="1000" dirty="0">
                <a:latin typeface="Helvetica Neue Light" panose="02000403000000020004" pitchFamily="2" charset="0"/>
                <a:ea typeface="Helvetica Neue Light" panose="02000403000000020004" pitchFamily="2" charset="0"/>
              </a:rPr>
              <a:t>Note 2: When you think of joint always think on multiplication</a:t>
            </a:r>
          </a:p>
          <a:p>
            <a:pPr algn="l"/>
            <a:endParaRPr lang="en-GB" sz="1000" dirty="0">
              <a:latin typeface="Helvetica Neue Light" panose="02000403000000020004" pitchFamily="2" charset="0"/>
              <a:ea typeface="Helvetica Neue Light" panose="02000403000000020004" pitchFamily="2" charset="0"/>
            </a:endParaRPr>
          </a:p>
          <a:p>
            <a:pPr algn="l"/>
            <a:r>
              <a:rPr lang="en-GB" sz="1000" dirty="0">
                <a:latin typeface="Helvetica Neue Light" panose="02000403000000020004" pitchFamily="2" charset="0"/>
                <a:ea typeface="Helvetica Neue Light" panose="02000403000000020004" pitchFamily="2" charset="0"/>
              </a:rPr>
              <a:t>Note 3: </a:t>
            </a:r>
            <a:r>
              <a:rPr lang="en-GB" sz="1000" dirty="0" err="1">
                <a:latin typeface="Helvetica Neue Light" panose="02000403000000020004" pitchFamily="2" charset="0"/>
                <a:ea typeface="Helvetica Neue Light" panose="02000403000000020004" pitchFamily="2" charset="0"/>
              </a:rPr>
              <a:t>Pr</a:t>
            </a:r>
            <a:r>
              <a:rPr lang="en-GB" sz="1000" dirty="0">
                <a:latin typeface="Helvetica Neue Light" panose="02000403000000020004" pitchFamily="2" charset="0"/>
                <a:ea typeface="Helvetica Neue Light" panose="02000403000000020004" pitchFamily="2" charset="0"/>
              </a:rPr>
              <a:t>(</a:t>
            </a:r>
            <a:r>
              <a:rPr lang="en-GB" sz="1000" dirty="0" err="1">
                <a:latin typeface="Helvetica Neue Light" panose="02000403000000020004" pitchFamily="2" charset="0"/>
                <a:ea typeface="Helvetica Neue Light" panose="02000403000000020004" pitchFamily="2" charset="0"/>
              </a:rPr>
              <a:t>AnB</a:t>
            </a:r>
            <a:r>
              <a:rPr lang="en-GB" sz="1000" dirty="0">
                <a:latin typeface="Helvetica Neue Light" panose="02000403000000020004" pitchFamily="2" charset="0"/>
                <a:ea typeface="Helvetica Neue Light" panose="02000403000000020004" pitchFamily="2" charset="0"/>
              </a:rPr>
              <a:t>)/U</a:t>
            </a:r>
          </a:p>
        </p:txBody>
      </p:sp>
    </p:spTree>
    <p:extLst>
      <p:ext uri="{BB962C8B-B14F-4D97-AF65-F5344CB8AC3E}">
        <p14:creationId xmlns:p14="http://schemas.microsoft.com/office/powerpoint/2010/main" val="4134400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
        <p:nvSpPr>
          <p:cNvPr id="11" name="Title 1">
            <a:extLst>
              <a:ext uri="{FF2B5EF4-FFF2-40B4-BE49-F238E27FC236}">
                <a16:creationId xmlns:a16="http://schemas.microsoft.com/office/drawing/2014/main" id="{503DF847-CAD1-5546-9895-D8DD94A61220}"/>
              </a:ext>
            </a:extLst>
          </p:cNvPr>
          <p:cNvSpPr txBox="1">
            <a:spLocks/>
          </p:cNvSpPr>
          <p:nvPr/>
        </p:nvSpPr>
        <p:spPr>
          <a:xfrm>
            <a:off x="146701" y="1149446"/>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Conditional Probabilities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4EFF1B-59F3-9F45-9709-338DD7A1A78E}"/>
                  </a:ext>
                </a:extLst>
              </p:cNvPr>
              <p:cNvSpPr txBox="1"/>
              <p:nvPr/>
            </p:nvSpPr>
            <p:spPr>
              <a:xfrm>
                <a:off x="256869" y="1800560"/>
                <a:ext cx="11678262" cy="646331"/>
              </a:xfrm>
              <a:prstGeom prst="rect">
                <a:avLst/>
              </a:prstGeom>
              <a:solidFill>
                <a:schemeClr val="accent1">
                  <a:lumMod val="20000"/>
                  <a:lumOff val="80000"/>
                </a:schemeClr>
              </a:solidFill>
              <a:ln>
                <a:solidFill>
                  <a:schemeClr val="accent1"/>
                </a:solidFill>
              </a:ln>
            </p:spPr>
            <p:txBody>
              <a:bodyPr wrap="square" rtlCol="0">
                <a:spAutoFit/>
              </a:bodyPr>
              <a:lstStyle/>
              <a:p>
                <a:r>
                  <a:rPr lang="en-GB" dirty="0">
                    <a:latin typeface="Helvetica Neue Light" panose="02000403000000020004" pitchFamily="2" charset="0"/>
                    <a:ea typeface="Helvetica Neue Light" panose="02000403000000020004" pitchFamily="2" charset="0"/>
                  </a:rPr>
                  <a:t>A conditional probability of an event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1</m:t>
                        </m:r>
                      </m:sub>
                    </m:sSub>
                  </m:oMath>
                </a14:m>
                <a:r>
                  <a:rPr lang="en-GB" dirty="0">
                    <a:latin typeface="Helvetica Neue Light" panose="02000403000000020004" pitchFamily="2" charset="0"/>
                    <a:ea typeface="Helvetica Neue Light" panose="02000403000000020004" pitchFamily="2" charset="0"/>
                  </a:rPr>
                  <a:t> is the probability that </a:t>
                </a:r>
                <a14:m>
                  <m:oMath xmlns:m="http://schemas.openxmlformats.org/officeDocument/2006/math">
                    <m:sSub>
                      <m:sSubPr>
                        <m:ctrlPr>
                          <a:rPr lang="en-GB" i="1">
                            <a:latin typeface="Cambria Math" panose="02040503050406030204" pitchFamily="18" charset="0"/>
                            <a:ea typeface="Helvetica Neue Light" panose="02000403000000020004" pitchFamily="2" charset="0"/>
                          </a:rPr>
                        </m:ctrlPr>
                      </m:sSubPr>
                      <m:e>
                        <m:r>
                          <m:rPr>
                            <m:sty m:val="p"/>
                          </m:rPr>
                          <a:rPr lang="en-GB">
                            <a:latin typeface="Cambria Math" panose="02040503050406030204" pitchFamily="18" charset="0"/>
                            <a:ea typeface="Helvetica Neue Light" panose="02000403000000020004" pitchFamily="2" charset="0"/>
                          </a:rPr>
                          <m:t>E</m:t>
                        </m:r>
                      </m:e>
                      <m:sub>
                        <m:r>
                          <a:rPr lang="en-GB">
                            <a:latin typeface="Cambria Math" panose="02040503050406030204" pitchFamily="18" charset="0"/>
                            <a:ea typeface="Helvetica Neue Light" panose="02000403000000020004" pitchFamily="2" charset="0"/>
                          </a:rPr>
                          <m:t>1</m:t>
                        </m:r>
                      </m:sub>
                    </m:sSub>
                  </m:oMath>
                </a14:m>
                <a:r>
                  <a:rPr lang="en-GB" dirty="0">
                    <a:latin typeface="Helvetica Neue Light" panose="02000403000000020004" pitchFamily="2" charset="0"/>
                    <a:ea typeface="Helvetica Neue Light" panose="02000403000000020004" pitchFamily="2" charset="0"/>
                  </a:rPr>
                  <a:t> will occur given the knowledge that an event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2</m:t>
                        </m:r>
                      </m:sub>
                    </m:sSub>
                  </m:oMath>
                </a14:m>
                <a:r>
                  <a:rPr lang="en-GB" dirty="0">
                    <a:latin typeface="Helvetica Neue Light" panose="02000403000000020004" pitchFamily="2" charset="0"/>
                    <a:ea typeface="Helvetica Neue Light" panose="02000403000000020004" pitchFamily="2" charset="0"/>
                  </a:rPr>
                  <a:t> has already occurred.</a:t>
                </a:r>
              </a:p>
            </p:txBody>
          </p:sp>
        </mc:Choice>
        <mc:Fallback xmlns="">
          <p:sp>
            <p:nvSpPr>
              <p:cNvPr id="12" name="TextBox 11">
                <a:extLst>
                  <a:ext uri="{FF2B5EF4-FFF2-40B4-BE49-F238E27FC236}">
                    <a16:creationId xmlns:a16="http://schemas.microsoft.com/office/drawing/2014/main" id="{824EFF1B-59F3-9F45-9709-338DD7A1A78E}"/>
                  </a:ext>
                </a:extLst>
              </p:cNvPr>
              <p:cNvSpPr txBox="1">
                <a:spLocks noRot="1" noChangeAspect="1" noMove="1" noResize="1" noEditPoints="1" noAdjustHandles="1" noChangeArrowheads="1" noChangeShapeType="1" noTextEdit="1"/>
              </p:cNvSpPr>
              <p:nvPr/>
            </p:nvSpPr>
            <p:spPr>
              <a:xfrm>
                <a:off x="256869" y="1800560"/>
                <a:ext cx="11678262" cy="646331"/>
              </a:xfrm>
              <a:prstGeom prst="rect">
                <a:avLst/>
              </a:prstGeom>
              <a:blipFill>
                <a:blip r:embed="rId4"/>
                <a:stretch>
                  <a:fillRect l="-325" t="-3846" b="-13462"/>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01A48-A199-1A4B-90BA-07AF74E824ED}"/>
                  </a:ext>
                </a:extLst>
              </p:cNvPr>
              <p:cNvSpPr txBox="1"/>
              <p:nvPr/>
            </p:nvSpPr>
            <p:spPr>
              <a:xfrm>
                <a:off x="3943059" y="5333578"/>
                <a:ext cx="4305881" cy="1112292"/>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Conditional probabilities:</a:t>
                </a:r>
              </a:p>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sSub>
                            <m:sSubPr>
                              <m:ctrlPr>
                                <a:rPr lang="en-GB" sz="1600" b="0" i="1" smtClean="0">
                                  <a:latin typeface="Cambria Math" panose="02040503050406030204" pitchFamily="18" charset="0"/>
                                  <a:ea typeface="Helvetica Neue Light" panose="02000403000000020004" pitchFamily="2" charset="0"/>
                                </a:rPr>
                              </m:ctrlPr>
                            </m:sSubPr>
                            <m:e>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r>
                        <a:rPr lang="en-GB" sz="1600" b="0" i="0" smtClean="0">
                          <a:latin typeface="Cambria Math" panose="02040503050406030204" pitchFamily="18" charset="0"/>
                          <a:ea typeface="Helvetica Neue Light" panose="02000403000000020004" pitchFamily="2" charset="0"/>
                        </a:rPr>
                        <m:t>=</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&amp; </m:t>
                              </m:r>
                              <m:sSub>
                                <m:sSubPr>
                                  <m:ctrlPr>
                                    <a:rPr lang="en-GB" sz="1600" b="0" i="1" smtClean="0">
                                      <a:latin typeface="Cambria Math" panose="02040503050406030204" pitchFamily="18" charset="0"/>
                                      <a:ea typeface="Cambria Math" panose="02040503050406030204" pitchFamily="18" charset="0"/>
                                    </a:rPr>
                                  </m:ctrlPr>
                                </m:sSubPr>
                                <m:e>
                                  <m:r>
                                    <m:rPr>
                                      <m:sty m:val="p"/>
                                    </m:rPr>
                                    <a:rPr lang="en-GB" sz="1600" b="0" i="0" smtClean="0">
                                      <a:latin typeface="Cambria Math" panose="02040503050406030204" pitchFamily="18" charset="0"/>
                                      <a:ea typeface="Cambria Math" panose="02040503050406030204" pitchFamily="18" charset="0"/>
                                    </a:rPr>
                                    <m:t>E</m:t>
                                  </m:r>
                                </m:e>
                                <m:sub>
                                  <m:r>
                                    <a:rPr lang="en-GB" sz="1600" b="0" i="0" smtClean="0">
                                      <a:latin typeface="Cambria Math" panose="02040503050406030204" pitchFamily="18" charset="0"/>
                                      <a:ea typeface="Cambria Math" panose="02040503050406030204" pitchFamily="18" charset="0"/>
                                    </a:rPr>
                                    <m:t>2</m:t>
                                  </m:r>
                                </m:sub>
                              </m:sSub>
                            </m:e>
                          </m:d>
                        </m:num>
                        <m:den>
                          <m:r>
                            <m:rPr>
                              <m:sty m:val="p"/>
                            </m:rPr>
                            <a:rPr lang="en-GB" sz="1600" b="0" i="0" smtClean="0">
                              <a:latin typeface="Cambria Math" panose="02040503050406030204" pitchFamily="18" charset="0"/>
                              <a:ea typeface="Helvetica Neue Light" panose="02000403000000020004" pitchFamily="2" charset="0"/>
                            </a:rPr>
                            <m:t>Pr</m:t>
                          </m:r>
                          <m:r>
                            <a:rPr lang="en-GB" sz="1600" b="0" i="0" smtClean="0">
                              <a:latin typeface="Cambria Math" panose="02040503050406030204" pitchFamily="18" charset="0"/>
                              <a:ea typeface="Helvetica Neue Light" panose="02000403000000020004" pitchFamily="2" charset="0"/>
                            </a:rPr>
                            <m:t>⁡(</m:t>
                          </m:r>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r>
                            <a:rPr lang="en-GB" sz="1600" b="0" i="0"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4" name="TextBox 13">
                <a:extLst>
                  <a:ext uri="{FF2B5EF4-FFF2-40B4-BE49-F238E27FC236}">
                    <a16:creationId xmlns:a16="http://schemas.microsoft.com/office/drawing/2014/main" id="{BF601A48-A199-1A4B-90BA-07AF74E824ED}"/>
                  </a:ext>
                </a:extLst>
              </p:cNvPr>
              <p:cNvSpPr txBox="1">
                <a:spLocks noRot="1" noChangeAspect="1" noMove="1" noResize="1" noEditPoints="1" noAdjustHandles="1" noChangeArrowheads="1" noChangeShapeType="1" noTextEdit="1"/>
              </p:cNvSpPr>
              <p:nvPr/>
            </p:nvSpPr>
            <p:spPr>
              <a:xfrm>
                <a:off x="3943059" y="5333578"/>
                <a:ext cx="4305881" cy="1112292"/>
              </a:xfrm>
              <a:prstGeom prst="rect">
                <a:avLst/>
              </a:prstGeom>
              <a:blipFill>
                <a:blip r:embed="rId5"/>
                <a:stretch>
                  <a:fillRect t="-1124" b="-4494"/>
                </a:stretch>
              </a:blipFill>
              <a:ln>
                <a:solidFill>
                  <a:schemeClr val="accent1"/>
                </a:solidFill>
              </a:ln>
            </p:spPr>
            <p:txBody>
              <a:bodyPr/>
              <a:lstStyle/>
              <a:p>
                <a:r>
                  <a:rPr lang="en-GB">
                    <a:noFill/>
                  </a:rPr>
                  <a:t> </a:t>
                </a:r>
              </a:p>
            </p:txBody>
          </p:sp>
        </mc:Fallback>
      </mc:AlternateContent>
      <p:sp>
        <p:nvSpPr>
          <p:cNvPr id="15" name="TextBox 14">
            <a:extLst>
              <a:ext uri="{FF2B5EF4-FFF2-40B4-BE49-F238E27FC236}">
                <a16:creationId xmlns:a16="http://schemas.microsoft.com/office/drawing/2014/main" id="{17C82F05-8110-A445-A234-9C94E3ADA519}"/>
              </a:ext>
            </a:extLst>
          </p:cNvPr>
          <p:cNvSpPr txBox="1"/>
          <p:nvPr/>
        </p:nvSpPr>
        <p:spPr>
          <a:xfrm>
            <a:off x="256868" y="2667013"/>
            <a:ext cx="11678262" cy="2472472"/>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Simply putting it –  it’s the likelihood of an event 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occurring, based on the occurrence of a previous event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We say: “</a:t>
            </a:r>
            <a:r>
              <a:rPr lang="en-GB" sz="1600" dirty="0">
                <a:highlight>
                  <a:srgbClr val="C0C0C0"/>
                </a:highlight>
                <a:latin typeface="Helvetica Neue Light" panose="02000403000000020004" pitchFamily="2" charset="0"/>
                <a:ea typeface="Helvetica Neue Light" panose="02000403000000020004" pitchFamily="2" charset="0"/>
              </a:rPr>
              <a:t>Probability of E</a:t>
            </a:r>
            <a:r>
              <a:rPr lang="en-GB" sz="1600" baseline="-25000" dirty="0">
                <a:highlight>
                  <a:srgbClr val="C0C0C0"/>
                </a:highlight>
                <a:latin typeface="Helvetica Neue Light" panose="02000403000000020004" pitchFamily="2" charset="0"/>
                <a:ea typeface="Helvetica Neue Light" panose="02000403000000020004" pitchFamily="2" charset="0"/>
              </a:rPr>
              <a:t>1</a:t>
            </a:r>
            <a:r>
              <a:rPr lang="en-GB" sz="1600" dirty="0">
                <a:highlight>
                  <a:srgbClr val="C0C0C0"/>
                </a:highlight>
                <a:latin typeface="Helvetica Neue Light" panose="02000403000000020004" pitchFamily="2" charset="0"/>
                <a:ea typeface="Helvetica Neue Light" panose="02000403000000020004" pitchFamily="2" charset="0"/>
              </a:rPr>
              <a:t> given E</a:t>
            </a:r>
            <a:r>
              <a:rPr lang="en-GB" sz="1600" baseline="-25000" dirty="0">
                <a:highlight>
                  <a:srgbClr val="C0C0C0"/>
                </a:highlight>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 – where the probability of event 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depends on that of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 has happened</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notation for representing conditional probabilities: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lvl="1"/>
            <a:r>
              <a:rPr lang="en-GB" sz="1600" dirty="0">
                <a:latin typeface="Helvetica Neue Light" panose="02000403000000020004" pitchFamily="2" charset="0"/>
                <a:ea typeface="Helvetica Neue Light" panose="02000403000000020004" pitchFamily="2" charset="0"/>
              </a:rPr>
              <a:t>“|” to represent given</a:t>
            </a:r>
          </a:p>
          <a:p>
            <a:pPr lvl="1"/>
            <a:r>
              <a:rPr lang="en-GB" sz="1600" dirty="0" err="1">
                <a:latin typeface="Helvetica Neue Light" panose="02000403000000020004" pitchFamily="2" charset="0"/>
                <a:ea typeface="Helvetica Neue Light" panose="02000403000000020004" pitchFamily="2" charset="0"/>
              </a:rPr>
              <a:t>Pr</a:t>
            </a:r>
            <a:r>
              <a:rPr lang="en-GB" sz="1600" dirty="0">
                <a:latin typeface="Helvetica Neue Light" panose="02000403000000020004" pitchFamily="2" charset="0"/>
                <a:ea typeface="Helvetica Neue Light" panose="02000403000000020004" pitchFamily="2" charset="0"/>
              </a:rPr>
              <a:t>(E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 which means the </a:t>
            </a:r>
            <a:r>
              <a:rPr lang="en-GB" sz="1600" dirty="0">
                <a:highlight>
                  <a:srgbClr val="C0C0C0"/>
                </a:highlight>
                <a:latin typeface="Helvetica Neue Light" panose="02000403000000020004" pitchFamily="2" charset="0"/>
                <a:ea typeface="Helvetica Neue Light" panose="02000403000000020004" pitchFamily="2" charset="0"/>
              </a:rPr>
              <a:t>probability of E</a:t>
            </a:r>
            <a:r>
              <a:rPr lang="en-GB" sz="1600" baseline="-25000" dirty="0">
                <a:highlight>
                  <a:srgbClr val="C0C0C0"/>
                </a:highlight>
                <a:latin typeface="Helvetica Neue Light" panose="02000403000000020004" pitchFamily="2" charset="0"/>
                <a:ea typeface="Helvetica Neue Light" panose="02000403000000020004" pitchFamily="2" charset="0"/>
              </a:rPr>
              <a:t>1</a:t>
            </a:r>
            <a:r>
              <a:rPr lang="en-GB" sz="1600" dirty="0">
                <a:highlight>
                  <a:srgbClr val="C0C0C0"/>
                </a:highlight>
                <a:latin typeface="Helvetica Neue Light" panose="02000403000000020004" pitchFamily="2" charset="0"/>
                <a:ea typeface="Helvetica Neue Light" panose="02000403000000020004" pitchFamily="2" charset="0"/>
              </a:rPr>
              <a:t> given E</a:t>
            </a:r>
            <a:r>
              <a:rPr lang="en-GB" sz="1600" baseline="-25000" dirty="0">
                <a:highlight>
                  <a:srgbClr val="C0C0C0"/>
                </a:highlight>
                <a:latin typeface="Helvetica Neue Light" panose="02000403000000020004" pitchFamily="2" charset="0"/>
                <a:ea typeface="Helvetica Neue Light" panose="02000403000000020004" pitchFamily="2" charset="0"/>
              </a:rPr>
              <a:t>2</a:t>
            </a:r>
          </a:p>
          <a:p>
            <a:pPr lvl="1"/>
            <a:endParaRPr lang="en-GB" sz="1600" baseline="-25000" dirty="0">
              <a:highlight>
                <a:srgbClr val="C0C0C0"/>
              </a:highlight>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Conditional probabilities are computed accordingly as follows:</a:t>
            </a:r>
          </a:p>
        </p:txBody>
      </p:sp>
      <p:sp>
        <p:nvSpPr>
          <p:cNvPr id="3" name="TextBox 2">
            <a:extLst>
              <a:ext uri="{FF2B5EF4-FFF2-40B4-BE49-F238E27FC236}">
                <a16:creationId xmlns:a16="http://schemas.microsoft.com/office/drawing/2014/main" id="{8A971184-E35A-AB4F-A42A-1870D0187066}"/>
              </a:ext>
            </a:extLst>
          </p:cNvPr>
          <p:cNvSpPr txBox="1"/>
          <p:nvPr/>
        </p:nvSpPr>
        <p:spPr>
          <a:xfrm>
            <a:off x="8771497" y="5377448"/>
            <a:ext cx="3257623" cy="769441"/>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Notes:  Calculating the conditional probabilities </a:t>
            </a:r>
          </a:p>
          <a:p>
            <a:pPr algn="l"/>
            <a:r>
              <a:rPr lang="en-GB" sz="1100" dirty="0">
                <a:latin typeface="Helvetica Neue Light" panose="02000403000000020004" pitchFamily="2" charset="0"/>
                <a:ea typeface="Helvetica Neue Light" panose="02000403000000020004" pitchFamily="2" charset="0"/>
              </a:rPr>
              <a:t>are quite involved. You will need to calculated the </a:t>
            </a:r>
          </a:p>
          <a:p>
            <a:pPr algn="l"/>
            <a:r>
              <a:rPr lang="en-GB" sz="1100" dirty="0">
                <a:latin typeface="Helvetica Neue Light" panose="02000403000000020004" pitchFamily="2" charset="0"/>
                <a:ea typeface="Helvetica Neue Light" panose="02000403000000020004" pitchFamily="2" charset="0"/>
              </a:rPr>
              <a:t>joint probabilities of E1 and E2, and unconditional </a:t>
            </a:r>
          </a:p>
          <a:p>
            <a:pPr algn="l"/>
            <a:r>
              <a:rPr lang="en-GB" sz="1100" dirty="0">
                <a:latin typeface="Helvetica Neue Light" panose="02000403000000020004" pitchFamily="2" charset="0"/>
                <a:ea typeface="Helvetica Neue Light" panose="02000403000000020004" pitchFamily="2" charset="0"/>
              </a:rPr>
              <a:t>probability of E2 and divide them together.</a:t>
            </a:r>
          </a:p>
        </p:txBody>
      </p:sp>
    </p:spTree>
    <p:extLst>
      <p:ext uri="{BB962C8B-B14F-4D97-AF65-F5344CB8AC3E}">
        <p14:creationId xmlns:p14="http://schemas.microsoft.com/office/powerpoint/2010/main" val="2732229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2"/>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738033" y="1103723"/>
            <a:ext cx="10715933"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[1]</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extLst>
              <p:ext uri="{D42A27DB-BD31-4B8C-83A1-F6EECF244321}">
                <p14:modId xmlns:p14="http://schemas.microsoft.com/office/powerpoint/2010/main" val="1983364264"/>
              </p:ext>
            </p:extLst>
          </p:nvPr>
        </p:nvGraphicFramePr>
        <p:xfrm>
          <a:off x="1514927" y="1703821"/>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9" name="TextBox 8">
            <a:extLst>
              <a:ext uri="{FF2B5EF4-FFF2-40B4-BE49-F238E27FC236}">
                <a16:creationId xmlns:a16="http://schemas.microsoft.com/office/drawing/2014/main" id="{1622A1B0-A42F-0F49-ACC2-485A1A0FEA2F}"/>
              </a:ext>
            </a:extLst>
          </p:cNvPr>
          <p:cNvSpPr txBox="1"/>
          <p:nvPr/>
        </p:nvSpPr>
        <p:spPr>
          <a:xfrm>
            <a:off x="464915" y="3515100"/>
            <a:ext cx="11262168" cy="2062103"/>
          </a:xfrm>
          <a:prstGeom prst="rect">
            <a:avLst/>
          </a:prstGeom>
          <a:noFill/>
        </p:spPr>
        <p:txBody>
          <a:bodyPr wrap="square" rtlCol="0">
            <a:spAutoFit/>
          </a:bodyPr>
          <a:lstStyle/>
          <a:p>
            <a:pPr marL="285750" indent="-285750" algn="l">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Interested in the adult mosquito abundance from breeding sites within a urban/rural setting</a:t>
            </a:r>
          </a:p>
          <a:p>
            <a:pPr marL="285750" indent="-285750" algn="l">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lvl="1"/>
            <a:r>
              <a:rPr lang="en-GB" sz="1600" dirty="0">
                <a:latin typeface="Helvetica Neue Light" panose="02000403000000020004" pitchFamily="2" charset="0"/>
                <a:ea typeface="Helvetica Neue Light" panose="02000403000000020004" pitchFamily="2" charset="0"/>
              </a:rPr>
              <a:t>Let the B represent the event </a:t>
            </a:r>
            <a:r>
              <a:rPr lang="en-GB" sz="1600" dirty="0">
                <a:highlight>
                  <a:srgbClr val="C0C0C0"/>
                </a:highlight>
                <a:latin typeface="Helvetica Neue Light" panose="02000403000000020004" pitchFamily="2" charset="0"/>
                <a:ea typeface="Helvetica Neue Light" panose="02000403000000020004" pitchFamily="2" charset="0"/>
              </a:rPr>
              <a:t>Breeding sites: Aedes</a:t>
            </a:r>
          </a:p>
          <a:p>
            <a:pPr lvl="1"/>
            <a:r>
              <a:rPr lang="en-GB" sz="1600" dirty="0">
                <a:latin typeface="Helvetica Neue Light" panose="02000403000000020004" pitchFamily="2" charset="0"/>
                <a:ea typeface="Helvetica Neue Light" panose="02000403000000020004" pitchFamily="2" charset="0"/>
              </a:rPr>
              <a:t>Let the B’ represent the event </a:t>
            </a:r>
            <a:r>
              <a:rPr lang="en-GB" sz="1600" dirty="0">
                <a:highlight>
                  <a:srgbClr val="C0C0C0"/>
                </a:highlight>
                <a:latin typeface="Helvetica Neue Light" panose="02000403000000020004" pitchFamily="2" charset="0"/>
                <a:ea typeface="Helvetica Neue Light" panose="02000403000000020004" pitchFamily="2" charset="0"/>
              </a:rPr>
              <a:t>Breeding sites: No Aedes</a:t>
            </a:r>
          </a:p>
          <a:p>
            <a:pPr lvl="1"/>
            <a:endParaRPr lang="en-GB" sz="1600" dirty="0">
              <a:highlight>
                <a:srgbClr val="C0C0C0"/>
              </a:highlight>
              <a:latin typeface="Helvetica Neue Light" panose="02000403000000020004" pitchFamily="2" charset="0"/>
              <a:ea typeface="Helvetica Neue Light" panose="02000403000000020004" pitchFamily="2" charset="0"/>
            </a:endParaRPr>
          </a:p>
          <a:p>
            <a:pPr lvl="1"/>
            <a:r>
              <a:rPr lang="en-GB" sz="1600" dirty="0">
                <a:latin typeface="Helvetica Neue Light" panose="02000403000000020004" pitchFamily="2" charset="0"/>
                <a:ea typeface="Helvetica Neue Light" panose="02000403000000020004" pitchFamily="2" charset="0"/>
              </a:rPr>
              <a:t>Let the U represent the event </a:t>
            </a:r>
            <a:r>
              <a:rPr lang="en-GB" sz="1600" dirty="0">
                <a:highlight>
                  <a:srgbClr val="C0C0C0"/>
                </a:highlight>
                <a:latin typeface="Helvetica Neue Light" panose="02000403000000020004" pitchFamily="2" charset="0"/>
                <a:ea typeface="Helvetica Neue Light" panose="02000403000000020004" pitchFamily="2" charset="0"/>
              </a:rPr>
              <a:t>urban</a:t>
            </a:r>
            <a:r>
              <a:rPr lang="en-GB" sz="1600" dirty="0">
                <a:latin typeface="Helvetica Neue Light" panose="02000403000000020004" pitchFamily="2" charset="0"/>
                <a:ea typeface="Helvetica Neue Light" panose="02000403000000020004" pitchFamily="2" charset="0"/>
              </a:rPr>
              <a:t> area (i.e., total number of breeding sites found in a urban setting)</a:t>
            </a:r>
          </a:p>
          <a:p>
            <a:pPr lvl="1"/>
            <a:r>
              <a:rPr lang="en-GB" sz="1600" dirty="0">
                <a:latin typeface="Helvetica Neue Light" panose="02000403000000020004" pitchFamily="2" charset="0"/>
                <a:ea typeface="Helvetica Neue Light" panose="02000403000000020004" pitchFamily="2" charset="0"/>
              </a:rPr>
              <a:t>Let the U’ represent the event </a:t>
            </a:r>
            <a:r>
              <a:rPr lang="en-GB" sz="1600" dirty="0">
                <a:highlight>
                  <a:srgbClr val="C0C0C0"/>
                </a:highlight>
                <a:latin typeface="Helvetica Neue Light" panose="02000403000000020004" pitchFamily="2" charset="0"/>
                <a:ea typeface="Helvetica Neue Light" panose="02000403000000020004" pitchFamily="2" charset="0"/>
              </a:rPr>
              <a:t>rural</a:t>
            </a:r>
            <a:r>
              <a:rPr lang="en-GB" sz="1600" dirty="0">
                <a:latin typeface="Helvetica Neue Light" panose="02000403000000020004" pitchFamily="2" charset="0"/>
                <a:ea typeface="Helvetica Neue Light" panose="02000403000000020004" pitchFamily="2" charset="0"/>
              </a:rPr>
              <a:t> area (i.e., total number of breeding sites found in a rural setting)</a:t>
            </a:r>
          </a:p>
          <a:p>
            <a:pPr lvl="1"/>
            <a:endParaRPr lang="en-GB" sz="16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163660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2"/>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738033" y="1103723"/>
            <a:ext cx="10715933"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[2]</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extLst>
              <p:ext uri="{D42A27DB-BD31-4B8C-83A1-F6EECF244321}">
                <p14:modId xmlns:p14="http://schemas.microsoft.com/office/powerpoint/2010/main" val="3614237933"/>
              </p:ext>
            </p:extLst>
          </p:nvPr>
        </p:nvGraphicFramePr>
        <p:xfrm>
          <a:off x="738033" y="1739255"/>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 (/2183)</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 (/2183)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 (/2183)</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r>
                        <a:rPr lang="en-GB" sz="1400" b="1" i="0" dirty="0">
                          <a:latin typeface="HELVETICA NEUE LIGHT" panose="02000403000000020004" pitchFamily="2" charset="0"/>
                          <a:ea typeface="HELVETICA NEUE LIGHT" panose="02000403000000020004" pitchFamily="2" charset="0"/>
                        </a:rPr>
                        <a:t> (/2183)</a:t>
                      </a:r>
                      <a:endParaRPr lang="en-GB" sz="1400" b="1" i="0" dirty="0">
                        <a:latin typeface="Helvetica Neue Light" panose="02000403000000020004" pitchFamily="2" charset="0"/>
                        <a:ea typeface="Helvetica Neue Light" panose="02000403000000020004" pitchFamily="2" charset="0"/>
                      </a:endParaRP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extLst>
              <p:ext uri="{D42A27DB-BD31-4B8C-83A1-F6EECF244321}">
                <p14:modId xmlns:p14="http://schemas.microsoft.com/office/powerpoint/2010/main" val="1758701674"/>
              </p:ext>
            </p:extLst>
          </p:nvPr>
        </p:nvGraphicFramePr>
        <p:xfrm>
          <a:off x="738033" y="3985963"/>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0.55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0.45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0.14 P(B)</a:t>
                      </a:r>
                    </a:p>
                  </a:txBody>
                  <a:tcPr marL="9525" marR="9525" marT="9525" marB="0" anchor="ctr">
                    <a:solidFill>
                      <a:schemeClr val="accent1">
                        <a:lumMod val="40000"/>
                        <a:lumOff val="6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0.86 P(B’)</a:t>
                      </a:r>
                    </a:p>
                  </a:txBody>
                  <a:tcPr marL="9525" marR="9525" marT="9525" marB="0" anchor="ct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1</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5" name="TextBox 4">
            <a:extLst>
              <a:ext uri="{FF2B5EF4-FFF2-40B4-BE49-F238E27FC236}">
                <a16:creationId xmlns:a16="http://schemas.microsoft.com/office/drawing/2014/main" id="{58C2FE39-B0C7-8149-84BA-E375BCE0F197}"/>
              </a:ext>
            </a:extLst>
          </p:cNvPr>
          <p:cNvSpPr txBox="1"/>
          <p:nvPr/>
        </p:nvSpPr>
        <p:spPr>
          <a:xfrm>
            <a:off x="9606987" y="1708232"/>
            <a:ext cx="2453557" cy="1954381"/>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Here, we can compute the probabilities by simply dividing the number of events observed by the overall total sample space which is 2183</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The second table, we have simply converted the raw values to probabilities. The </a:t>
            </a:r>
            <a:r>
              <a:rPr lang="en-GB" sz="1100" dirty="0">
                <a:highlight>
                  <a:srgbClr val="00FFFF"/>
                </a:highlight>
                <a:latin typeface="Helvetica Neue Light" panose="02000403000000020004" pitchFamily="2" charset="0"/>
                <a:ea typeface="Helvetica Neue Light" panose="02000403000000020004" pitchFamily="2" charset="0"/>
              </a:rPr>
              <a:t>light blue </a:t>
            </a:r>
            <a:r>
              <a:rPr lang="en-GB" sz="1100" dirty="0">
                <a:latin typeface="Helvetica Neue Light" panose="02000403000000020004" pitchFamily="2" charset="0"/>
                <a:ea typeface="Helvetica Neue Light" panose="02000403000000020004" pitchFamily="2" charset="0"/>
              </a:rPr>
              <a:t>shaded cells are the unconditional(or marginal) probabilities</a:t>
            </a:r>
          </a:p>
        </p:txBody>
      </p:sp>
      <p:sp>
        <p:nvSpPr>
          <p:cNvPr id="12" name="Title 1">
            <a:extLst>
              <a:ext uri="{FF2B5EF4-FFF2-40B4-BE49-F238E27FC236}">
                <a16:creationId xmlns:a16="http://schemas.microsoft.com/office/drawing/2014/main" id="{FDAEDBF9-38DA-3C42-A1B8-51BBC2951F7E}"/>
              </a:ext>
            </a:extLst>
          </p:cNvPr>
          <p:cNvSpPr txBox="1">
            <a:spLocks/>
          </p:cNvSpPr>
          <p:nvPr/>
        </p:nvSpPr>
        <p:spPr>
          <a:xfrm>
            <a:off x="0" y="6517870"/>
            <a:ext cx="2237684"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Unconditional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3" name="Rectangle 12">
            <a:extLst>
              <a:ext uri="{FF2B5EF4-FFF2-40B4-BE49-F238E27FC236}">
                <a16:creationId xmlns:a16="http://schemas.microsoft.com/office/drawing/2014/main" id="{780FDE63-7049-6647-A8FC-786682277EA2}"/>
              </a:ext>
            </a:extLst>
          </p:cNvPr>
          <p:cNvSpPr/>
          <p:nvPr/>
        </p:nvSpPr>
        <p:spPr>
          <a:xfrm>
            <a:off x="2853975" y="2872037"/>
            <a:ext cx="4368628" cy="5569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4C022375-C2F2-EB47-AD48-EFFE68EEFE62}"/>
              </a:ext>
            </a:extLst>
          </p:cNvPr>
          <p:cNvSpPr/>
          <p:nvPr/>
        </p:nvSpPr>
        <p:spPr>
          <a:xfrm>
            <a:off x="7111271" y="2193361"/>
            <a:ext cx="2291787" cy="8392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143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2"/>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738033" y="1103723"/>
            <a:ext cx="10715933"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[2]</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nvGraphicFramePr>
        <p:xfrm>
          <a:off x="738033" y="1739255"/>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 (/2183)</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 (/2183)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 (/2183)</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r>
                        <a:rPr lang="en-GB" sz="1400" b="1" i="0" dirty="0">
                          <a:latin typeface="HELVETICA NEUE LIGHT" panose="02000403000000020004" pitchFamily="2" charset="0"/>
                          <a:ea typeface="HELVETICA NEUE LIGHT" panose="02000403000000020004" pitchFamily="2" charset="0"/>
                        </a:rPr>
                        <a:t> (/2183)</a:t>
                      </a:r>
                      <a:endParaRPr lang="en-GB" sz="1400" b="1" i="0" dirty="0">
                        <a:latin typeface="Helvetica Neue Light" panose="02000403000000020004" pitchFamily="2" charset="0"/>
                        <a:ea typeface="Helvetica Neue Light" panose="02000403000000020004" pitchFamily="2" charset="0"/>
                      </a:endParaRP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extLst>
              <p:ext uri="{D42A27DB-BD31-4B8C-83A1-F6EECF244321}">
                <p14:modId xmlns:p14="http://schemas.microsoft.com/office/powerpoint/2010/main" val="2640462638"/>
              </p:ext>
            </p:extLst>
          </p:nvPr>
        </p:nvGraphicFramePr>
        <p:xfrm>
          <a:off x="738033" y="3985963"/>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0.55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0.45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0.14 P(B)</a:t>
                      </a:r>
                    </a:p>
                  </a:txBody>
                  <a:tcPr marL="9525" marR="9525" marT="9525" marB="0" anchor="ctr">
                    <a:solidFill>
                      <a:schemeClr val="accent1">
                        <a:lumMod val="40000"/>
                        <a:lumOff val="6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0.86 P(B’)</a:t>
                      </a:r>
                    </a:p>
                  </a:txBody>
                  <a:tcPr marL="9525" marR="9525" marT="9525" marB="0" anchor="ct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1</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12" name="Title 1">
            <a:extLst>
              <a:ext uri="{FF2B5EF4-FFF2-40B4-BE49-F238E27FC236}">
                <a16:creationId xmlns:a16="http://schemas.microsoft.com/office/drawing/2014/main" id="{FDAEDBF9-38DA-3C42-A1B8-51BBC2951F7E}"/>
              </a:ext>
            </a:extLst>
          </p:cNvPr>
          <p:cNvSpPr txBox="1">
            <a:spLocks/>
          </p:cNvSpPr>
          <p:nvPr/>
        </p:nvSpPr>
        <p:spPr>
          <a:xfrm>
            <a:off x="0" y="6517870"/>
            <a:ext cx="2237684"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Joint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 name="Rectangle 5">
            <a:extLst>
              <a:ext uri="{FF2B5EF4-FFF2-40B4-BE49-F238E27FC236}">
                <a16:creationId xmlns:a16="http://schemas.microsoft.com/office/drawing/2014/main" id="{DAA93F01-1C1D-E544-8162-677CCFBDDA3C}"/>
              </a:ext>
            </a:extLst>
          </p:cNvPr>
          <p:cNvSpPr/>
          <p:nvPr/>
        </p:nvSpPr>
        <p:spPr>
          <a:xfrm>
            <a:off x="2728880" y="4398380"/>
            <a:ext cx="4597896" cy="9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95E6FCF-47BC-0143-9DA1-A5C88B6F2A6F}"/>
              </a:ext>
            </a:extLst>
          </p:cNvPr>
          <p:cNvSpPr txBox="1"/>
          <p:nvPr/>
        </p:nvSpPr>
        <p:spPr>
          <a:xfrm>
            <a:off x="9606986" y="4172577"/>
            <a:ext cx="2453557" cy="1615827"/>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In the second table, we can convert these raw values to joint probabilities. The </a:t>
            </a:r>
            <a:r>
              <a:rPr lang="en-GB" sz="1100" dirty="0">
                <a:highlight>
                  <a:srgbClr val="008CE6"/>
                </a:highlight>
                <a:latin typeface="Helvetica Neue Light" panose="02000403000000020004" pitchFamily="2" charset="0"/>
                <a:ea typeface="Helvetica Neue Light" panose="02000403000000020004" pitchFamily="2" charset="0"/>
              </a:rPr>
              <a:t>dark blue </a:t>
            </a:r>
            <a:r>
              <a:rPr lang="en-GB" sz="1100" dirty="0">
                <a:latin typeface="Helvetica Neue Light" panose="02000403000000020004" pitchFamily="2" charset="0"/>
                <a:ea typeface="Helvetica Neue Light" panose="02000403000000020004" pitchFamily="2" charset="0"/>
              </a:rPr>
              <a:t>shaded cells are the joints probabilities by multiplying their corresponding probabilities. </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Example: P(B &amp; U) = P(U)*P(B) etc</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Alternatively: </a:t>
            </a:r>
          </a:p>
        </p:txBody>
      </p:sp>
    </p:spTree>
    <p:extLst>
      <p:ext uri="{BB962C8B-B14F-4D97-AF65-F5344CB8AC3E}">
        <p14:creationId xmlns:p14="http://schemas.microsoft.com/office/powerpoint/2010/main" val="86715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About the course</a:t>
            </a:r>
          </a:p>
        </p:txBody>
      </p:sp>
      <p:sp>
        <p:nvSpPr>
          <p:cNvPr id="3" name="Slide Number Placeholder 3">
            <a:extLst>
              <a:ext uri="{FF2B5EF4-FFF2-40B4-BE49-F238E27FC236}">
                <a16:creationId xmlns:a16="http://schemas.microsoft.com/office/drawing/2014/main" id="{F5000B7A-338D-DED1-025C-9C886324226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2"/>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738033" y="1103723"/>
            <a:ext cx="10715933"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[3]</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nvGraphicFramePr>
        <p:xfrm>
          <a:off x="738033" y="1739255"/>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 (/2183)</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 (/2183)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 (/2183)</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r>
                        <a:rPr lang="en-GB" sz="1400" b="1" i="0" dirty="0">
                          <a:latin typeface="HELVETICA NEUE LIGHT" panose="02000403000000020004" pitchFamily="2" charset="0"/>
                          <a:ea typeface="HELVETICA NEUE LIGHT" panose="02000403000000020004" pitchFamily="2" charset="0"/>
                        </a:rPr>
                        <a:t> (/2183)</a:t>
                      </a:r>
                      <a:endParaRPr lang="en-GB" sz="1400" b="1" i="0" dirty="0">
                        <a:latin typeface="Helvetica Neue Light" panose="02000403000000020004" pitchFamily="2" charset="0"/>
                        <a:ea typeface="Helvetica Neue Light" panose="02000403000000020004" pitchFamily="2" charset="0"/>
                      </a:endParaRP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extLst>
              <p:ext uri="{D42A27DB-BD31-4B8C-83A1-F6EECF244321}">
                <p14:modId xmlns:p14="http://schemas.microsoft.com/office/powerpoint/2010/main" val="3789387642"/>
              </p:ext>
            </p:extLst>
          </p:nvPr>
        </p:nvGraphicFramePr>
        <p:xfrm>
          <a:off x="738033" y="3985963"/>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0.08 </a:t>
                      </a:r>
                      <a:r>
                        <a:rPr lang="en-GB" sz="1400" b="0"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0.46 </a:t>
                      </a:r>
                      <a:r>
                        <a:rPr lang="en-GB" sz="1400" b="0"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0.55 </a:t>
                      </a:r>
                      <a:r>
                        <a:rPr lang="en-GB" sz="14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0.04 </a:t>
                      </a:r>
                      <a:r>
                        <a:rPr lang="en-GB" sz="1400" b="0"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0.39 </a:t>
                      </a:r>
                      <a:r>
                        <a:rPr lang="en-GB" sz="1400" b="0"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0.45 </a:t>
                      </a:r>
                      <a:r>
                        <a:rPr lang="en-GB" sz="14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0.14 </a:t>
                      </a:r>
                      <a:r>
                        <a:rPr lang="en-GB" sz="14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a:t>
                      </a:r>
                    </a:p>
                  </a:txBody>
                  <a:tcPr marL="9525" marR="9525" marT="9525" marB="0" anchor="ctr">
                    <a:solidFill>
                      <a:schemeClr val="accent1">
                        <a:lumMod val="40000"/>
                        <a:lumOff val="6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0.86 </a:t>
                      </a:r>
                      <a:r>
                        <a:rPr lang="en-GB" sz="14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a:t>
                      </a:r>
                    </a:p>
                  </a:txBody>
                  <a:tcPr marL="9525" marR="9525" marT="9525" marB="0" anchor="ct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1</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12" name="Title 1">
            <a:extLst>
              <a:ext uri="{FF2B5EF4-FFF2-40B4-BE49-F238E27FC236}">
                <a16:creationId xmlns:a16="http://schemas.microsoft.com/office/drawing/2014/main" id="{FDAEDBF9-38DA-3C42-A1B8-51BBC2951F7E}"/>
              </a:ext>
            </a:extLst>
          </p:cNvPr>
          <p:cNvSpPr txBox="1">
            <a:spLocks/>
          </p:cNvSpPr>
          <p:nvPr/>
        </p:nvSpPr>
        <p:spPr>
          <a:xfrm>
            <a:off x="0" y="6517870"/>
            <a:ext cx="2237684"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Joint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 name="Rectangle 5">
            <a:extLst>
              <a:ext uri="{FF2B5EF4-FFF2-40B4-BE49-F238E27FC236}">
                <a16:creationId xmlns:a16="http://schemas.microsoft.com/office/drawing/2014/main" id="{DAA93F01-1C1D-E544-8162-677CCFBDDA3C}"/>
              </a:ext>
            </a:extLst>
          </p:cNvPr>
          <p:cNvSpPr/>
          <p:nvPr/>
        </p:nvSpPr>
        <p:spPr>
          <a:xfrm>
            <a:off x="2728880" y="4398380"/>
            <a:ext cx="4597896" cy="9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95E6FCF-47BC-0143-9DA1-A5C88B6F2A6F}"/>
              </a:ext>
            </a:extLst>
          </p:cNvPr>
          <p:cNvSpPr txBox="1"/>
          <p:nvPr/>
        </p:nvSpPr>
        <p:spPr>
          <a:xfrm>
            <a:off x="9549112" y="3985963"/>
            <a:ext cx="2453557" cy="1277273"/>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In the second table, we can convert these raw values to joint probabilities. The </a:t>
            </a:r>
            <a:r>
              <a:rPr lang="en-GB" sz="1100" dirty="0">
                <a:highlight>
                  <a:srgbClr val="008CE6"/>
                </a:highlight>
                <a:latin typeface="Helvetica Neue Light" panose="02000403000000020004" pitchFamily="2" charset="0"/>
                <a:ea typeface="Helvetica Neue Light" panose="02000403000000020004" pitchFamily="2" charset="0"/>
              </a:rPr>
              <a:t>dark blue </a:t>
            </a:r>
            <a:r>
              <a:rPr lang="en-GB" sz="1100" dirty="0">
                <a:latin typeface="Helvetica Neue Light" panose="02000403000000020004" pitchFamily="2" charset="0"/>
                <a:ea typeface="Helvetica Neue Light" panose="02000403000000020004" pitchFamily="2" charset="0"/>
              </a:rPr>
              <a:t>shaded cells are the joints probabilities by multiplying their corresponding probabilities. </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Example: P(B &amp; U) = P(U)*P(B) etc</a:t>
            </a:r>
          </a:p>
        </p:txBody>
      </p:sp>
    </p:spTree>
    <p:extLst>
      <p:ext uri="{BB962C8B-B14F-4D97-AF65-F5344CB8AC3E}">
        <p14:creationId xmlns:p14="http://schemas.microsoft.com/office/powerpoint/2010/main" val="49135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2"/>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738033" y="1103723"/>
            <a:ext cx="10715933"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[3]</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extLst>
              <p:ext uri="{D42A27DB-BD31-4B8C-83A1-F6EECF244321}">
                <p14:modId xmlns:p14="http://schemas.microsoft.com/office/powerpoint/2010/main" val="3587074329"/>
              </p:ext>
            </p:extLst>
          </p:nvPr>
        </p:nvGraphicFramePr>
        <p:xfrm>
          <a:off x="738033" y="1739255"/>
          <a:ext cx="8209196" cy="1364667"/>
        </p:xfrm>
        <a:graphic>
          <a:graphicData uri="http://schemas.openxmlformats.org/drawingml/2006/table">
            <a:tbl>
              <a:tblPr firstRow="1" bandRow="1">
                <a:tableStyleId>{5940675A-B579-460E-94D1-54222C63F5DA}</a:tableStyleId>
              </a:tblPr>
              <a:tblGrid>
                <a:gridCol w="2052299">
                  <a:extLst>
                    <a:ext uri="{9D8B030D-6E8A-4147-A177-3AD203B41FA5}">
                      <a16:colId xmlns:a16="http://schemas.microsoft.com/office/drawing/2014/main" val="254923394"/>
                    </a:ext>
                  </a:extLst>
                </a:gridCol>
                <a:gridCol w="2052299">
                  <a:extLst>
                    <a:ext uri="{9D8B030D-6E8A-4147-A177-3AD203B41FA5}">
                      <a16:colId xmlns:a16="http://schemas.microsoft.com/office/drawing/2014/main" val="1960465526"/>
                    </a:ext>
                  </a:extLst>
                </a:gridCol>
                <a:gridCol w="2052299">
                  <a:extLst>
                    <a:ext uri="{9D8B030D-6E8A-4147-A177-3AD203B41FA5}">
                      <a16:colId xmlns:a16="http://schemas.microsoft.com/office/drawing/2014/main" val="2700402843"/>
                    </a:ext>
                  </a:extLst>
                </a:gridCol>
                <a:gridCol w="2052299">
                  <a:extLst>
                    <a:ext uri="{9D8B030D-6E8A-4147-A177-3AD203B41FA5}">
                      <a16:colId xmlns:a16="http://schemas.microsoft.com/office/drawing/2014/main" val="3292900590"/>
                    </a:ext>
                  </a:extLst>
                </a:gridCol>
              </a:tblGrid>
              <a:tr h="357064">
                <a:tc>
                  <a:txBody>
                    <a:bodyPr/>
                    <a:lstStyle/>
                    <a:p>
                      <a:pPr algn="ctr"/>
                      <a:endParaRPr lang="en-GB" sz="1100" b="0" i="0">
                        <a:latin typeface="Helvetica Neue Light" panose="02000403000000020004" pitchFamily="2" charset="0"/>
                        <a:ea typeface="Helvetica Neue Light" panose="02000403000000020004" pitchFamily="2" charset="0"/>
                      </a:endParaRPr>
                    </a:p>
                  </a:txBody>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Aedes</a:t>
                      </a:r>
                    </a:p>
                    <a:p>
                      <a:pPr algn="ctr"/>
                      <a:endParaRPr lang="en-GB" sz="11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No Aedes</a:t>
                      </a:r>
                    </a:p>
                    <a:p>
                      <a:pPr algn="ctr"/>
                      <a:endParaRPr lang="en-GB" sz="11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1190</a:t>
                      </a:r>
                    </a:p>
                  </a:txBody>
                  <a:tcPr>
                    <a:solidFill>
                      <a:schemeClr val="accent1">
                        <a:lumMod val="40000"/>
                        <a:lumOff val="60000"/>
                      </a:schemeClr>
                    </a:solidFill>
                  </a:tcPr>
                </a:tc>
                <a:extLst>
                  <a:ext uri="{0D108BD9-81ED-4DB2-BD59-A6C34878D82A}">
                    <a16:rowId xmlns:a16="http://schemas.microsoft.com/office/drawing/2014/main" val="2235055778"/>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993</a:t>
                      </a:r>
                    </a:p>
                  </a:txBody>
                  <a:tcPr>
                    <a:solidFill>
                      <a:schemeClr val="accent1">
                        <a:lumMod val="40000"/>
                        <a:lumOff val="60000"/>
                      </a:schemeClr>
                    </a:solidFill>
                  </a:tcPr>
                </a:tc>
                <a:extLst>
                  <a:ext uri="{0D108BD9-81ED-4DB2-BD59-A6C34878D82A}">
                    <a16:rowId xmlns:a16="http://schemas.microsoft.com/office/drawing/2014/main" val="3083130786"/>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314</a:t>
                      </a:r>
                    </a:p>
                  </a:txBody>
                  <a:tcPr>
                    <a:solidFill>
                      <a:schemeClr val="accent1">
                        <a:lumMod val="40000"/>
                        <a:lumOff val="6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1869</a:t>
                      </a:r>
                    </a:p>
                  </a:txBody>
                  <a:tcPr>
                    <a:solidFill>
                      <a:schemeClr val="accent1">
                        <a:lumMod val="40000"/>
                        <a:lumOff val="6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Grand total: </a:t>
                      </a:r>
                      <a:r>
                        <a:rPr lang="en-GB" sz="1100" b="1" i="0" dirty="0">
                          <a:latin typeface="Helvetica Neue Light" panose="02000403000000020004" pitchFamily="2" charset="0"/>
                          <a:ea typeface="Helvetica Neue Light" panose="02000403000000020004" pitchFamily="2" charset="0"/>
                        </a:rPr>
                        <a:t>2183</a:t>
                      </a:r>
                      <a:endParaRPr lang="en-GB" sz="11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extLst>
              <p:ext uri="{D42A27DB-BD31-4B8C-83A1-F6EECF244321}">
                <p14:modId xmlns:p14="http://schemas.microsoft.com/office/powerpoint/2010/main" val="2641518249"/>
              </p:ext>
            </p:extLst>
          </p:nvPr>
        </p:nvGraphicFramePr>
        <p:xfrm>
          <a:off x="738033" y="3280594"/>
          <a:ext cx="8209196" cy="1351818"/>
        </p:xfrm>
        <a:graphic>
          <a:graphicData uri="http://schemas.openxmlformats.org/drawingml/2006/table">
            <a:tbl>
              <a:tblPr firstRow="1" bandRow="1">
                <a:tableStyleId>{5940675A-B579-460E-94D1-54222C63F5DA}</a:tableStyleId>
              </a:tblPr>
              <a:tblGrid>
                <a:gridCol w="2052299">
                  <a:extLst>
                    <a:ext uri="{9D8B030D-6E8A-4147-A177-3AD203B41FA5}">
                      <a16:colId xmlns:a16="http://schemas.microsoft.com/office/drawing/2014/main" val="254923394"/>
                    </a:ext>
                  </a:extLst>
                </a:gridCol>
                <a:gridCol w="2052299">
                  <a:extLst>
                    <a:ext uri="{9D8B030D-6E8A-4147-A177-3AD203B41FA5}">
                      <a16:colId xmlns:a16="http://schemas.microsoft.com/office/drawing/2014/main" val="1960465526"/>
                    </a:ext>
                  </a:extLst>
                </a:gridCol>
                <a:gridCol w="2052299">
                  <a:extLst>
                    <a:ext uri="{9D8B030D-6E8A-4147-A177-3AD203B41FA5}">
                      <a16:colId xmlns:a16="http://schemas.microsoft.com/office/drawing/2014/main" val="2700402843"/>
                    </a:ext>
                  </a:extLst>
                </a:gridCol>
                <a:gridCol w="2052299">
                  <a:extLst>
                    <a:ext uri="{9D8B030D-6E8A-4147-A177-3AD203B41FA5}">
                      <a16:colId xmlns:a16="http://schemas.microsoft.com/office/drawing/2014/main" val="3292900590"/>
                    </a:ext>
                  </a:extLst>
                </a:gridCol>
              </a:tblGrid>
              <a:tr h="352174">
                <a:tc>
                  <a:txBody>
                    <a:bodyPr/>
                    <a:lstStyle/>
                    <a:p>
                      <a:pPr algn="ctr"/>
                      <a:endParaRPr lang="en-GB" sz="1100" b="0" i="0">
                        <a:latin typeface="Helvetica Neue Light" panose="02000403000000020004" pitchFamily="2" charset="0"/>
                        <a:ea typeface="Helvetica Neue Light" panose="02000403000000020004" pitchFamily="2" charset="0"/>
                      </a:endParaRPr>
                    </a:p>
                  </a:txBody>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Aedes</a:t>
                      </a:r>
                    </a:p>
                    <a:p>
                      <a:pPr algn="ctr"/>
                      <a:r>
                        <a:rPr lang="en-GB" sz="11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No Aedes</a:t>
                      </a:r>
                    </a:p>
                    <a:p>
                      <a:pPr algn="ctr"/>
                      <a:r>
                        <a:rPr lang="en-GB" sz="11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08366">
                <a:tc>
                  <a:txBody>
                    <a:bodyPr/>
                    <a:lstStyle/>
                    <a:p>
                      <a:pPr algn="ctr"/>
                      <a:r>
                        <a:rPr lang="en-GB" sz="11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0.08 </a:t>
                      </a:r>
                      <a:r>
                        <a:rPr lang="en-GB" sz="1100" b="0"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0.46 </a:t>
                      </a:r>
                      <a:r>
                        <a:rPr lang="en-GB" sz="1100" b="0"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0.55 </a:t>
                      </a:r>
                      <a:r>
                        <a:rPr lang="en-GB" sz="11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08366">
                <a:tc>
                  <a:txBody>
                    <a:bodyPr/>
                    <a:lstStyle/>
                    <a:p>
                      <a:pPr algn="ctr"/>
                      <a:r>
                        <a:rPr lang="en-GB" sz="11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0.04 </a:t>
                      </a:r>
                      <a:r>
                        <a:rPr lang="en-GB" sz="1100" b="0"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0.39 </a:t>
                      </a:r>
                      <a:r>
                        <a:rPr lang="en-GB" sz="1100" b="0"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0.45 </a:t>
                      </a:r>
                      <a:r>
                        <a:rPr lang="en-GB" sz="11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08366">
                <a:tc>
                  <a:txBody>
                    <a:bodyPr/>
                    <a:lstStyle/>
                    <a:p>
                      <a:pPr algn="ctr"/>
                      <a:r>
                        <a:rPr lang="en-GB" sz="11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0.14 </a:t>
                      </a:r>
                      <a:r>
                        <a:rPr lang="en-GB" sz="11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(B)</a:t>
                      </a:r>
                    </a:p>
                  </a:txBody>
                  <a:tcPr marL="9525" marR="9525" marT="9525" marB="0" anchor="ctr">
                    <a:solidFill>
                      <a:schemeClr val="accent1">
                        <a:lumMod val="40000"/>
                        <a:lumOff val="6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0.86 </a:t>
                      </a:r>
                      <a:r>
                        <a:rPr lang="en-GB" sz="11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(B’)</a:t>
                      </a:r>
                    </a:p>
                  </a:txBody>
                  <a:tcPr marL="9525" marR="9525" marT="9525" marB="0" anchor="ctr">
                    <a:solidFill>
                      <a:schemeClr val="accent1">
                        <a:lumMod val="40000"/>
                        <a:lumOff val="6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Grand total: </a:t>
                      </a:r>
                      <a:r>
                        <a:rPr lang="en-GB" sz="1100" b="1" i="0" dirty="0">
                          <a:latin typeface="Helvetica Neue Light" panose="02000403000000020004" pitchFamily="2" charset="0"/>
                          <a:ea typeface="Helvetica Neue Light" panose="02000403000000020004" pitchFamily="2" charset="0"/>
                        </a:rPr>
                        <a:t>1</a:t>
                      </a:r>
                      <a:endParaRPr lang="en-GB" sz="11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12" name="Title 1">
            <a:extLst>
              <a:ext uri="{FF2B5EF4-FFF2-40B4-BE49-F238E27FC236}">
                <a16:creationId xmlns:a16="http://schemas.microsoft.com/office/drawing/2014/main" id="{FDAEDBF9-38DA-3C42-A1B8-51BBC2951F7E}"/>
              </a:ext>
            </a:extLst>
          </p:cNvPr>
          <p:cNvSpPr txBox="1">
            <a:spLocks/>
          </p:cNvSpPr>
          <p:nvPr/>
        </p:nvSpPr>
        <p:spPr>
          <a:xfrm>
            <a:off x="0" y="6517870"/>
            <a:ext cx="2237684"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Conditional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495E6FCF-47BC-0143-9DA1-A5C88B6F2A6F}"/>
              </a:ext>
            </a:extLst>
          </p:cNvPr>
          <p:cNvSpPr txBox="1"/>
          <p:nvPr/>
        </p:nvSpPr>
        <p:spPr>
          <a:xfrm>
            <a:off x="9092391" y="3280594"/>
            <a:ext cx="2980004" cy="769441"/>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Suppose, we want to know what the probability breeding site have Aedes given the setting is urban i.e., </a:t>
            </a:r>
            <a:r>
              <a:rPr lang="en-GB" sz="1100" dirty="0" err="1">
                <a:latin typeface="Helvetica Neue Light" panose="02000403000000020004" pitchFamily="2" charset="0"/>
                <a:ea typeface="Helvetica Neue Light" panose="02000403000000020004" pitchFamily="2" charset="0"/>
              </a:rPr>
              <a:t>Pr</a:t>
            </a:r>
            <a:r>
              <a:rPr lang="en-GB" sz="1100" dirty="0">
                <a:latin typeface="Helvetica Neue Light" panose="02000403000000020004" pitchFamily="2" charset="0"/>
                <a:ea typeface="Helvetica Neue Light" panose="02000403000000020004" pitchFamily="2" charset="0"/>
              </a:rPr>
              <a:t>(B|U), a conditional probability.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5550427-2B24-114B-A159-27D7EF624736}"/>
                  </a:ext>
                </a:extLst>
              </p:cNvPr>
              <p:cNvSpPr txBox="1"/>
              <p:nvPr/>
            </p:nvSpPr>
            <p:spPr>
              <a:xfrm>
                <a:off x="738033" y="4976531"/>
                <a:ext cx="3152222" cy="1106329"/>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Conditional probabilities:</a:t>
                </a:r>
              </a:p>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sSub>
                            <m:sSubPr>
                              <m:ctrlPr>
                                <a:rPr lang="en-GB" sz="1600" b="0" i="1" smtClean="0">
                                  <a:latin typeface="Cambria Math" panose="02040503050406030204" pitchFamily="18" charset="0"/>
                                  <a:ea typeface="Helvetica Neue Light" panose="02000403000000020004" pitchFamily="2" charset="0"/>
                                </a:rPr>
                              </m:ctrlPr>
                            </m:sSubPr>
                            <m:e>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r>
                        <a:rPr lang="en-GB" sz="1600" b="0" i="0" smtClean="0">
                          <a:latin typeface="Cambria Math" panose="02040503050406030204" pitchFamily="18" charset="0"/>
                          <a:ea typeface="Helvetica Neue Light" panose="02000403000000020004" pitchFamily="2" charset="0"/>
                        </a:rPr>
                        <m:t>=</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&amp; </m:t>
                              </m:r>
                              <m:sSub>
                                <m:sSubPr>
                                  <m:ctrlPr>
                                    <a:rPr lang="en-GB" sz="1600" b="0" i="1" smtClean="0">
                                      <a:latin typeface="Cambria Math" panose="02040503050406030204" pitchFamily="18" charset="0"/>
                                      <a:ea typeface="Cambria Math" panose="02040503050406030204" pitchFamily="18" charset="0"/>
                                    </a:rPr>
                                  </m:ctrlPr>
                                </m:sSubPr>
                                <m:e>
                                  <m:r>
                                    <m:rPr>
                                      <m:sty m:val="p"/>
                                    </m:rPr>
                                    <a:rPr lang="en-GB" sz="1600" b="0" i="0" smtClean="0">
                                      <a:latin typeface="Cambria Math" panose="02040503050406030204" pitchFamily="18" charset="0"/>
                                      <a:ea typeface="Cambria Math" panose="02040503050406030204" pitchFamily="18" charset="0"/>
                                    </a:rPr>
                                    <m:t>E</m:t>
                                  </m:r>
                                </m:e>
                                <m:sub>
                                  <m:r>
                                    <a:rPr lang="en-GB" sz="1600" b="0" i="0" smtClean="0">
                                      <a:latin typeface="Cambria Math" panose="02040503050406030204" pitchFamily="18" charset="0"/>
                                      <a:ea typeface="Cambria Math" panose="02040503050406030204" pitchFamily="18" charset="0"/>
                                    </a:rPr>
                                    <m:t>2</m:t>
                                  </m:r>
                                </m:sub>
                              </m:sSub>
                            </m:e>
                          </m:d>
                        </m:num>
                        <m:den>
                          <m:r>
                            <m:rPr>
                              <m:sty m:val="p"/>
                            </m:rPr>
                            <a:rPr lang="en-GB" sz="1600" b="0" i="0" smtClean="0">
                              <a:latin typeface="Cambria Math" panose="02040503050406030204" pitchFamily="18" charset="0"/>
                              <a:ea typeface="Helvetica Neue Light" panose="02000403000000020004" pitchFamily="2" charset="0"/>
                            </a:rPr>
                            <m:t>Pr</m:t>
                          </m:r>
                          <m:r>
                            <a:rPr lang="en-GB" sz="1600" b="0" i="0" smtClean="0">
                              <a:latin typeface="Cambria Math" panose="02040503050406030204" pitchFamily="18" charset="0"/>
                              <a:ea typeface="Helvetica Neue Light" panose="02000403000000020004" pitchFamily="2" charset="0"/>
                            </a:rPr>
                            <m:t>⁡(</m:t>
                          </m:r>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r>
                            <a:rPr lang="en-GB" sz="1600" b="0" i="0"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3" name="TextBox 12">
                <a:extLst>
                  <a:ext uri="{FF2B5EF4-FFF2-40B4-BE49-F238E27FC236}">
                    <a16:creationId xmlns:a16="http://schemas.microsoft.com/office/drawing/2014/main" id="{C5550427-2B24-114B-A159-27D7EF624736}"/>
                  </a:ext>
                </a:extLst>
              </p:cNvPr>
              <p:cNvSpPr txBox="1">
                <a:spLocks noRot="1" noChangeAspect="1" noMove="1" noResize="1" noEditPoints="1" noAdjustHandles="1" noChangeArrowheads="1" noChangeShapeType="1" noTextEdit="1"/>
              </p:cNvSpPr>
              <p:nvPr/>
            </p:nvSpPr>
            <p:spPr>
              <a:xfrm>
                <a:off x="738033" y="4976531"/>
                <a:ext cx="3152222" cy="1106329"/>
              </a:xfrm>
              <a:prstGeom prst="rect">
                <a:avLst/>
              </a:prstGeom>
              <a:blipFill>
                <a:blip r:embed="rId3"/>
                <a:stretch>
                  <a:fillRect t="-1124" b="-3371"/>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1307EB-45F1-7645-9760-D78B8D703C35}"/>
                  </a:ext>
                </a:extLst>
              </p:cNvPr>
              <p:cNvSpPr txBox="1"/>
              <p:nvPr/>
            </p:nvSpPr>
            <p:spPr>
              <a:xfrm>
                <a:off x="4120587" y="5242749"/>
                <a:ext cx="6458674" cy="728213"/>
              </a:xfrm>
              <a:prstGeom prst="rect">
                <a:avLst/>
              </a:prstGeom>
              <a:noFill/>
            </p:spPr>
            <p:txBody>
              <a:bodyPr wrap="square" rtlCol="0">
                <a:spAutoFit/>
              </a:bodyPr>
              <a:lstStyle/>
              <a:p>
                <a14:m>
                  <m:oMath xmlns:m="http://schemas.openxmlformats.org/officeDocument/2006/math">
                    <m:func>
                      <m:funcPr>
                        <m:ctrlPr>
                          <a:rPr lang="en-GB" b="0" i="1" smtClean="0">
                            <a:latin typeface="Cambria Math" panose="02040503050406030204" pitchFamily="18" charset="0"/>
                            <a:ea typeface="Helvetica Neue Light" panose="02000403000000020004" pitchFamily="2" charset="0"/>
                          </a:rPr>
                        </m:ctrlPr>
                      </m:funcPr>
                      <m:fName>
                        <m:r>
                          <m:rPr>
                            <m:sty m:val="p"/>
                          </m:rPr>
                          <a:rPr lang="en-GB" b="0" i="0" smtClean="0">
                            <a:latin typeface="Cambria Math" panose="02040503050406030204" pitchFamily="18" charset="0"/>
                            <a:ea typeface="Helvetica Neue Light" panose="02000403000000020004" pitchFamily="2" charset="0"/>
                          </a:rPr>
                          <m:t>Pr</m:t>
                        </m:r>
                      </m:fName>
                      <m:e>
                        <m:d>
                          <m:dPr>
                            <m:ctrlPr>
                              <a:rPr lang="en-GB" b="0" i="1" smtClean="0">
                                <a:latin typeface="Cambria Math" panose="02040503050406030204" pitchFamily="18" charset="0"/>
                                <a:ea typeface="Helvetica Neue Light" panose="02000403000000020004" pitchFamily="2" charset="0"/>
                              </a:rPr>
                            </m:ctrlPr>
                          </m:dPr>
                          <m:e>
                            <m:r>
                              <a:rPr lang="en-GB" b="0" i="1" smtClean="0">
                                <a:latin typeface="Cambria Math" panose="02040503050406030204" pitchFamily="18" charset="0"/>
                                <a:ea typeface="Helvetica Neue Light" panose="02000403000000020004" pitchFamily="2" charset="0"/>
                              </a:rPr>
                              <m:t>𝐵</m:t>
                            </m:r>
                          </m:e>
                          <m:e>
                            <m:r>
                              <a:rPr lang="en-GB" b="0" i="1" smtClean="0">
                                <a:latin typeface="Cambria Math" panose="02040503050406030204" pitchFamily="18" charset="0"/>
                                <a:ea typeface="Helvetica Neue Light" panose="02000403000000020004" pitchFamily="2" charset="0"/>
                              </a:rPr>
                              <m:t>𝑈</m:t>
                            </m:r>
                          </m:e>
                        </m:d>
                      </m:e>
                    </m:func>
                    <m:r>
                      <a:rPr lang="en-GB" b="0" i="1" smtClean="0">
                        <a:latin typeface="Cambria Math" panose="02040503050406030204" pitchFamily="18" charset="0"/>
                        <a:ea typeface="Helvetica Neue Light" panose="02000403000000020004" pitchFamily="2" charset="0"/>
                      </a:rPr>
                      <m:t>= </m:t>
                    </m:r>
                    <m:f>
                      <m:fPr>
                        <m:ctrlPr>
                          <a:rPr lang="en-GB" b="0" i="1" smtClean="0">
                            <a:latin typeface="Cambria Math" panose="02040503050406030204" pitchFamily="18" charset="0"/>
                            <a:ea typeface="Helvetica Neue Light" panose="02000403000000020004" pitchFamily="2" charset="0"/>
                          </a:rPr>
                        </m:ctrlPr>
                      </m:fPr>
                      <m:num>
                        <m:r>
                          <m:rPr>
                            <m:sty m:val="p"/>
                          </m:rPr>
                          <a:rPr lang="en-GB" b="0" i="0" smtClean="0">
                            <a:latin typeface="Cambria Math" panose="02040503050406030204" pitchFamily="18" charset="0"/>
                            <a:ea typeface="Helvetica Neue Light" panose="02000403000000020004" pitchFamily="2" charset="0"/>
                          </a:rPr>
                          <m:t>Pr</m:t>
                        </m:r>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𝐵</m:t>
                        </m:r>
                        <m:r>
                          <a:rPr lang="en-GB" b="0" i="1" smtClean="0">
                            <a:latin typeface="Cambria Math" panose="02040503050406030204" pitchFamily="18" charset="0"/>
                            <a:ea typeface="Helvetica Neue Light" panose="02000403000000020004" pitchFamily="2" charset="0"/>
                          </a:rPr>
                          <m:t> &amp; </m:t>
                        </m:r>
                        <m:r>
                          <a:rPr lang="en-GB" b="0" i="1" smtClean="0">
                            <a:latin typeface="Cambria Math" panose="02040503050406030204" pitchFamily="18" charset="0"/>
                            <a:ea typeface="Helvetica Neue Light" panose="02000403000000020004" pitchFamily="2" charset="0"/>
                          </a:rPr>
                          <m:t>𝑈</m:t>
                        </m:r>
                        <m:r>
                          <a:rPr lang="en-GB" b="0" i="1" smtClean="0">
                            <a:latin typeface="Cambria Math" panose="02040503050406030204" pitchFamily="18" charset="0"/>
                            <a:ea typeface="Helvetica Neue Light" panose="02000403000000020004" pitchFamily="2" charset="0"/>
                          </a:rPr>
                          <m:t>)</m:t>
                        </m:r>
                      </m:num>
                      <m:den>
                        <m:r>
                          <m:rPr>
                            <m:sty m:val="p"/>
                          </m:rPr>
                          <a:rPr lang="en-GB" b="0" i="0" smtClean="0">
                            <a:latin typeface="Cambria Math" panose="02040503050406030204" pitchFamily="18" charset="0"/>
                            <a:ea typeface="Helvetica Neue Light" panose="02000403000000020004" pitchFamily="2" charset="0"/>
                          </a:rPr>
                          <m:t>Pr</m:t>
                        </m:r>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𝑈</m:t>
                        </m:r>
                        <m:r>
                          <a:rPr lang="en-GB" b="0" i="1" smtClean="0">
                            <a:latin typeface="Cambria Math" panose="02040503050406030204" pitchFamily="18" charset="0"/>
                            <a:ea typeface="Helvetica Neue Light" panose="02000403000000020004" pitchFamily="2" charset="0"/>
                          </a:rPr>
                          <m:t>)</m:t>
                        </m:r>
                      </m:den>
                    </m:f>
                    <m:r>
                      <a:rPr lang="en-GB" b="0" i="1" smtClean="0">
                        <a:latin typeface="Cambria Math" panose="02040503050406030204" pitchFamily="18" charset="0"/>
                        <a:ea typeface="Helvetica Neue Light" panose="02000403000000020004" pitchFamily="2" charset="0"/>
                      </a:rPr>
                      <m:t>=</m:t>
                    </m:r>
                    <m:f>
                      <m:fPr>
                        <m:ctrlPr>
                          <a:rPr lang="en-GB" b="0" i="1" smtClean="0">
                            <a:latin typeface="Cambria Math" panose="02040503050406030204" pitchFamily="18" charset="0"/>
                            <a:ea typeface="Helvetica Neue Light" panose="02000403000000020004" pitchFamily="2" charset="0"/>
                          </a:rPr>
                        </m:ctrlPr>
                      </m:fPr>
                      <m:num>
                        <m:d>
                          <m:dPr>
                            <m:ctrlPr>
                              <a:rPr lang="en-GB" b="0" i="1" smtClean="0">
                                <a:latin typeface="Cambria Math" panose="02040503050406030204" pitchFamily="18" charset="0"/>
                                <a:ea typeface="Helvetica Neue Light" panose="02000403000000020004" pitchFamily="2" charset="0"/>
                              </a:rPr>
                            </m:ctrlPr>
                          </m:dPr>
                          <m:e>
                            <m:f>
                              <m:fPr>
                                <m:ctrlPr>
                                  <a:rPr lang="en-GB" b="0" i="1" smtClean="0">
                                    <a:latin typeface="Cambria Math" panose="02040503050406030204" pitchFamily="18" charset="0"/>
                                    <a:ea typeface="Helvetica Neue Light" panose="02000403000000020004" pitchFamily="2" charset="0"/>
                                  </a:rPr>
                                </m:ctrlPr>
                              </m:fPr>
                              <m:num>
                                <m:r>
                                  <a:rPr lang="en-GB" b="0" i="1" smtClean="0">
                                    <a:latin typeface="Cambria Math" panose="02040503050406030204" pitchFamily="18" charset="0"/>
                                    <a:ea typeface="Helvetica Neue Light" panose="02000403000000020004" pitchFamily="2" charset="0"/>
                                  </a:rPr>
                                  <m:t>𝐵</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𝑈</m:t>
                                </m:r>
                              </m:num>
                              <m:den>
                                <m:r>
                                  <a:rPr lang="en-GB" b="0" i="1" smtClean="0">
                                    <a:latin typeface="Cambria Math" panose="02040503050406030204" pitchFamily="18" charset="0"/>
                                    <a:ea typeface="Helvetica Neue Light" panose="02000403000000020004" pitchFamily="2" charset="0"/>
                                  </a:rPr>
                                  <m:t>𝑁</m:t>
                                </m:r>
                              </m:den>
                            </m:f>
                          </m:e>
                        </m:d>
                      </m:num>
                      <m:den>
                        <m:f>
                          <m:fPr>
                            <m:ctrlPr>
                              <a:rPr lang="en-GB" b="0" i="1" smtClean="0">
                                <a:latin typeface="Cambria Math" panose="02040503050406030204" pitchFamily="18" charset="0"/>
                                <a:ea typeface="Helvetica Neue Light" panose="02000403000000020004" pitchFamily="2" charset="0"/>
                              </a:rPr>
                            </m:ctrlPr>
                          </m:fPr>
                          <m:num>
                            <m:r>
                              <a:rPr lang="en-GB" b="0" i="1" smtClean="0">
                                <a:latin typeface="Cambria Math" panose="02040503050406030204" pitchFamily="18" charset="0"/>
                                <a:ea typeface="Helvetica Neue Light" panose="02000403000000020004" pitchFamily="2" charset="0"/>
                              </a:rPr>
                              <m:t>𝑈</m:t>
                            </m:r>
                          </m:num>
                          <m:den>
                            <m:r>
                              <a:rPr lang="en-GB" b="0" i="1" smtClean="0">
                                <a:latin typeface="Cambria Math" panose="02040503050406030204" pitchFamily="18" charset="0"/>
                                <a:ea typeface="Helvetica Neue Light" panose="02000403000000020004" pitchFamily="2" charset="0"/>
                              </a:rPr>
                              <m:t> </m:t>
                            </m:r>
                            <m:r>
                              <a:rPr lang="en-GB" b="0" i="1" smtClean="0">
                                <a:latin typeface="Cambria Math" panose="02040503050406030204" pitchFamily="18" charset="0"/>
                                <a:ea typeface="Helvetica Neue Light" panose="02000403000000020004" pitchFamily="2" charset="0"/>
                              </a:rPr>
                              <m:t>𝑁</m:t>
                            </m:r>
                          </m:den>
                        </m:f>
                      </m:den>
                    </m:f>
                  </m:oMath>
                </a14:m>
                <a:r>
                  <a:rPr lang="en-GB" dirty="0">
                    <a:latin typeface="Helvetica Neue Light" panose="02000403000000020004" pitchFamily="2" charset="0"/>
                    <a:ea typeface="Helvetica Neue Light" panose="02000403000000020004" pitchFamily="2" charset="0"/>
                  </a:rPr>
                  <a:t> = </a:t>
                </a:r>
                <a14:m>
                  <m:oMath xmlns:m="http://schemas.openxmlformats.org/officeDocument/2006/math">
                    <m:f>
                      <m:fPr>
                        <m:ctrlPr>
                          <a:rPr lang="en-GB" i="1">
                            <a:latin typeface="Cambria Math" panose="02040503050406030204" pitchFamily="18" charset="0"/>
                            <a:ea typeface="Helvetica Neue Light" panose="02000403000000020004" pitchFamily="2" charset="0"/>
                          </a:rPr>
                        </m:ctrlPr>
                      </m:fPr>
                      <m:num>
                        <m:d>
                          <m:dPr>
                            <m:ctrlPr>
                              <a:rPr lang="en-GB" i="1">
                                <a:latin typeface="Cambria Math" panose="02040503050406030204" pitchFamily="18" charset="0"/>
                                <a:ea typeface="Helvetica Neue Light" panose="02000403000000020004" pitchFamily="2" charset="0"/>
                              </a:rPr>
                            </m:ctrlPr>
                          </m:dPr>
                          <m:e>
                            <m:r>
                              <a:rPr lang="en-GB" i="1">
                                <a:latin typeface="Cambria Math" panose="02040503050406030204" pitchFamily="18" charset="0"/>
                                <a:ea typeface="Helvetica Neue Light" panose="02000403000000020004" pitchFamily="2" charset="0"/>
                              </a:rPr>
                              <m:t>𝐵</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𝑈</m:t>
                            </m:r>
                          </m:e>
                        </m:d>
                      </m:num>
                      <m:den>
                        <m:r>
                          <a:rPr lang="en-GB" b="0" i="1" smtClean="0">
                            <a:latin typeface="Cambria Math" panose="02040503050406030204" pitchFamily="18" charset="0"/>
                            <a:ea typeface="Helvetica Neue Light" panose="02000403000000020004" pitchFamily="2" charset="0"/>
                          </a:rPr>
                          <m:t>𝑈</m:t>
                        </m:r>
                      </m:den>
                    </m:f>
                    <m:r>
                      <a:rPr lang="en-GB" b="0" i="0" smtClean="0">
                        <a:latin typeface="Cambria Math" panose="02040503050406030204" pitchFamily="18" charset="0"/>
                        <a:ea typeface="Helvetica Neue Light" panose="02000403000000020004" pitchFamily="2" charset="0"/>
                      </a:rPr>
                      <m:t>=</m:t>
                    </m:r>
                    <m:f>
                      <m:fPr>
                        <m:ctrlPr>
                          <a:rPr lang="en-GB" i="1">
                            <a:latin typeface="Cambria Math" panose="02040503050406030204" pitchFamily="18" charset="0"/>
                            <a:ea typeface="Helvetica Neue Light" panose="02000403000000020004" pitchFamily="2" charset="0"/>
                          </a:rPr>
                        </m:ctrlPr>
                      </m:fPr>
                      <m:num>
                        <m:d>
                          <m:dPr>
                            <m:ctrlPr>
                              <a:rPr lang="en-GB" i="1">
                                <a:latin typeface="Cambria Math" panose="02040503050406030204" pitchFamily="18" charset="0"/>
                                <a:ea typeface="Helvetica Neue Light" panose="02000403000000020004" pitchFamily="2" charset="0"/>
                              </a:rPr>
                            </m:ctrlPr>
                          </m:dPr>
                          <m:e>
                            <m:f>
                              <m:fPr>
                                <m:ctrlPr>
                                  <a:rPr lang="en-GB" i="1">
                                    <a:latin typeface="Cambria Math" panose="02040503050406030204" pitchFamily="18" charset="0"/>
                                    <a:ea typeface="Helvetica Neue Light" panose="02000403000000020004" pitchFamily="2" charset="0"/>
                                  </a:rPr>
                                </m:ctrlPr>
                              </m:fPr>
                              <m:num>
                                <m:r>
                                  <a:rPr lang="en-GB" b="0" i="1" smtClean="0">
                                    <a:latin typeface="Cambria Math" panose="02040503050406030204" pitchFamily="18" charset="0"/>
                                    <a:ea typeface="Helvetica Neue Light" panose="02000403000000020004" pitchFamily="2" charset="0"/>
                                  </a:rPr>
                                  <m:t>182</m:t>
                                </m:r>
                              </m:num>
                              <m:den>
                                <m:r>
                                  <a:rPr lang="en-GB" b="0" i="1" smtClean="0">
                                    <a:latin typeface="Cambria Math" panose="02040503050406030204" pitchFamily="18" charset="0"/>
                                    <a:ea typeface="Cambria Math" panose="02040503050406030204" pitchFamily="18" charset="0"/>
                                  </a:rPr>
                                  <m:t>2183</m:t>
                                </m:r>
                              </m:den>
                            </m:f>
                          </m:e>
                        </m:d>
                      </m:num>
                      <m:den>
                        <m:r>
                          <a:rPr lang="en-GB" i="1" smtClean="0">
                            <a:latin typeface="Cambria Math" panose="02040503050406030204" pitchFamily="18" charset="0"/>
                            <a:ea typeface="Helvetica Neue Light" panose="02000403000000020004" pitchFamily="2" charset="0"/>
                          </a:rPr>
                          <m:t>1</m:t>
                        </m:r>
                        <m:r>
                          <a:rPr lang="en-GB" b="0" i="1" smtClean="0">
                            <a:latin typeface="Cambria Math" panose="02040503050406030204" pitchFamily="18" charset="0"/>
                            <a:ea typeface="Helvetica Neue Light" panose="02000403000000020004" pitchFamily="2" charset="0"/>
                          </a:rPr>
                          <m:t>190</m:t>
                        </m:r>
                      </m:den>
                    </m:f>
                    <m:r>
                      <a:rPr lang="en-GB" b="0" i="1" smtClean="0">
                        <a:latin typeface="Cambria Math" panose="02040503050406030204" pitchFamily="18" charset="0"/>
                        <a:ea typeface="Helvetica Neue Light" panose="02000403000000020004" pitchFamily="2" charset="0"/>
                      </a:rPr>
                      <m:t>=0.1529=15.29%</m:t>
                    </m:r>
                  </m:oMath>
                </a14:m>
                <a:endParaRPr lang="en-GB" dirty="0">
                  <a:latin typeface="Helvetica Neue Light" panose="02000403000000020004" pitchFamily="2" charset="0"/>
                  <a:ea typeface="Helvetica Neue Light" panose="02000403000000020004" pitchFamily="2" charset="0"/>
                </a:endParaRPr>
              </a:p>
            </p:txBody>
          </p:sp>
        </mc:Choice>
        <mc:Fallback xmlns="">
          <p:sp>
            <p:nvSpPr>
              <p:cNvPr id="5" name="TextBox 4">
                <a:extLst>
                  <a:ext uri="{FF2B5EF4-FFF2-40B4-BE49-F238E27FC236}">
                    <a16:creationId xmlns:a16="http://schemas.microsoft.com/office/drawing/2014/main" id="{411307EB-45F1-7645-9760-D78B8D703C35}"/>
                  </a:ext>
                </a:extLst>
              </p:cNvPr>
              <p:cNvSpPr txBox="1">
                <a:spLocks noRot="1" noChangeAspect="1" noMove="1" noResize="1" noEditPoints="1" noAdjustHandles="1" noChangeArrowheads="1" noChangeShapeType="1" noTextEdit="1"/>
              </p:cNvSpPr>
              <p:nvPr/>
            </p:nvSpPr>
            <p:spPr>
              <a:xfrm>
                <a:off x="4120587" y="5242749"/>
                <a:ext cx="6458674" cy="728213"/>
              </a:xfrm>
              <a:prstGeom prst="rect">
                <a:avLst/>
              </a:prstGeom>
              <a:blipFill>
                <a:blip r:embed="rId4"/>
                <a:stretch>
                  <a:fillRect b="-8621"/>
                </a:stretch>
              </a:blipFill>
            </p:spPr>
            <p:txBody>
              <a:bodyPr/>
              <a:lstStyle/>
              <a:p>
                <a:r>
                  <a:rPr lang="en-GB">
                    <a:noFill/>
                  </a:rPr>
                  <a:t> </a:t>
                </a:r>
              </a:p>
            </p:txBody>
          </p:sp>
        </mc:Fallback>
      </mc:AlternateContent>
    </p:spTree>
    <p:extLst>
      <p:ext uri="{BB962C8B-B14F-4D97-AF65-F5344CB8AC3E}">
        <p14:creationId xmlns:p14="http://schemas.microsoft.com/office/powerpoint/2010/main" val="238862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pic>
        <p:nvPicPr>
          <p:cNvPr id="8" name="Picture 7">
            <a:extLst>
              <a:ext uri="{FF2B5EF4-FFF2-40B4-BE49-F238E27FC236}">
                <a16:creationId xmlns:a16="http://schemas.microsoft.com/office/drawing/2014/main" id="{EB812C19-F6E8-914D-94E3-30941C34D030}"/>
              </a:ext>
            </a:extLst>
          </p:cNvPr>
          <p:cNvPicPr>
            <a:picLocks noChangeAspect="1"/>
          </p:cNvPicPr>
          <p:nvPr/>
        </p:nvPicPr>
        <p:blipFill rotWithShape="1">
          <a:blip r:embed="rId3"/>
          <a:srcRect l="15191" t="22616" r="53658" b="14599"/>
          <a:stretch/>
        </p:blipFill>
        <p:spPr>
          <a:xfrm>
            <a:off x="3088101" y="1877020"/>
            <a:ext cx="2289740" cy="2637101"/>
          </a:xfrm>
          <a:prstGeom prst="rect">
            <a:avLst/>
          </a:prstGeom>
        </p:spPr>
      </p:pic>
      <p:pic>
        <p:nvPicPr>
          <p:cNvPr id="7" name="Picture 6">
            <a:extLst>
              <a:ext uri="{FF2B5EF4-FFF2-40B4-BE49-F238E27FC236}">
                <a16:creationId xmlns:a16="http://schemas.microsoft.com/office/drawing/2014/main" id="{8011D545-BFCE-AE44-A318-A3380259393D}"/>
              </a:ext>
            </a:extLst>
          </p:cNvPr>
          <p:cNvPicPr>
            <a:picLocks noChangeAspect="1"/>
          </p:cNvPicPr>
          <p:nvPr/>
        </p:nvPicPr>
        <p:blipFill rotWithShape="1">
          <a:blip r:embed="rId3"/>
          <a:srcRect l="15191" t="22616" r="53658" b="14599"/>
          <a:stretch/>
        </p:blipFill>
        <p:spPr>
          <a:xfrm>
            <a:off x="6291950" y="1877020"/>
            <a:ext cx="2289740" cy="2637101"/>
          </a:xfrm>
          <a:prstGeom prst="rect">
            <a:avLst/>
          </a:prstGeom>
        </p:spPr>
      </p:pic>
      <p:pic>
        <p:nvPicPr>
          <p:cNvPr id="10" name="Picture 9">
            <a:extLst>
              <a:ext uri="{FF2B5EF4-FFF2-40B4-BE49-F238E27FC236}">
                <a16:creationId xmlns:a16="http://schemas.microsoft.com/office/drawing/2014/main" id="{7F320C06-7532-EF4B-8FDE-092B8C4FE630}"/>
              </a:ext>
            </a:extLst>
          </p:cNvPr>
          <p:cNvPicPr>
            <a:picLocks noChangeAspect="1"/>
          </p:cNvPicPr>
          <p:nvPr/>
        </p:nvPicPr>
        <p:blipFill rotWithShape="1">
          <a:blip r:embed="rId3"/>
          <a:srcRect l="15191" t="22616" r="53658" b="14599"/>
          <a:stretch/>
        </p:blipFill>
        <p:spPr>
          <a:xfrm>
            <a:off x="9615023" y="1877022"/>
            <a:ext cx="2289740" cy="2637101"/>
          </a:xfrm>
          <a:prstGeom prst="rect">
            <a:avLst/>
          </a:prstGeom>
        </p:spPr>
      </p:pic>
      <p:pic>
        <p:nvPicPr>
          <p:cNvPr id="9" name="Picture 8" descr="Icon&#10;&#10;Description automatically generated">
            <a:extLst>
              <a:ext uri="{FF2B5EF4-FFF2-40B4-BE49-F238E27FC236}">
                <a16:creationId xmlns:a16="http://schemas.microsoft.com/office/drawing/2014/main" id="{E049C046-B333-FC42-AB5A-B80309747742}"/>
              </a:ext>
            </a:extLst>
          </p:cNvPr>
          <p:cNvPicPr>
            <a:picLocks noChangeAspect="1"/>
          </p:cNvPicPr>
          <p:nvPr/>
        </p:nvPicPr>
        <p:blipFill rotWithShape="1">
          <a:blip r:embed="rId3"/>
          <a:srcRect l="55626" t="17243" r="17273" b="17243"/>
          <a:stretch/>
        </p:blipFill>
        <p:spPr>
          <a:xfrm>
            <a:off x="49943" y="1877020"/>
            <a:ext cx="1909039" cy="2637101"/>
          </a:xfrm>
          <a:prstGeom prst="rect">
            <a:avLst/>
          </a:prstGeom>
        </p:spPr>
      </p:pic>
      <p:sp>
        <p:nvSpPr>
          <p:cNvPr id="11" name="TextBox 10">
            <a:extLst>
              <a:ext uri="{FF2B5EF4-FFF2-40B4-BE49-F238E27FC236}">
                <a16:creationId xmlns:a16="http://schemas.microsoft.com/office/drawing/2014/main" id="{24BD8A57-2295-C94D-95D0-D1229A1D56F1}"/>
              </a:ext>
            </a:extLst>
          </p:cNvPr>
          <p:cNvSpPr txBox="1"/>
          <p:nvPr/>
        </p:nvSpPr>
        <p:spPr>
          <a:xfrm>
            <a:off x="451891" y="4606724"/>
            <a:ext cx="13859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Probabilities</a:t>
            </a:r>
          </a:p>
        </p:txBody>
      </p:sp>
      <p:sp>
        <p:nvSpPr>
          <p:cNvPr id="2" name="TextBox 1">
            <a:extLst>
              <a:ext uri="{FF2B5EF4-FFF2-40B4-BE49-F238E27FC236}">
                <a16:creationId xmlns:a16="http://schemas.microsoft.com/office/drawing/2014/main" id="{DF07B918-7746-E624-8BA1-FC6FAE259FE9}"/>
              </a:ext>
            </a:extLst>
          </p:cNvPr>
          <p:cNvSpPr txBox="1"/>
          <p:nvPr/>
        </p:nvSpPr>
        <p:spPr>
          <a:xfrm>
            <a:off x="3088101" y="4576832"/>
            <a:ext cx="24006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Distribution</a:t>
            </a:r>
          </a:p>
        </p:txBody>
      </p:sp>
      <p:sp>
        <p:nvSpPr>
          <p:cNvPr id="3" name="TextBox 2">
            <a:extLst>
              <a:ext uri="{FF2B5EF4-FFF2-40B4-BE49-F238E27FC236}">
                <a16:creationId xmlns:a16="http://schemas.microsoft.com/office/drawing/2014/main" id="{9295CB88-1256-DD9E-1CAE-370FBD8E80CF}"/>
              </a:ext>
            </a:extLst>
          </p:cNvPr>
          <p:cNvSpPr txBox="1"/>
          <p:nvPr/>
        </p:nvSpPr>
        <p:spPr>
          <a:xfrm>
            <a:off x="9792480" y="4576832"/>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5" name="TextBox 4">
            <a:extLst>
              <a:ext uri="{FF2B5EF4-FFF2-40B4-BE49-F238E27FC236}">
                <a16:creationId xmlns:a16="http://schemas.microsoft.com/office/drawing/2014/main" id="{060C1E8D-5BF6-54C1-9CBE-9D419026D5B4}"/>
              </a:ext>
            </a:extLst>
          </p:cNvPr>
          <p:cNvSpPr txBox="1"/>
          <p:nvPr/>
        </p:nvSpPr>
        <p:spPr>
          <a:xfrm>
            <a:off x="6792003" y="4606724"/>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spTree>
    <p:extLst>
      <p:ext uri="{BB962C8B-B14F-4D97-AF65-F5344CB8AC3E}">
        <p14:creationId xmlns:p14="http://schemas.microsoft.com/office/powerpoint/2010/main" val="2945815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Probability Distributions</a:t>
            </a:r>
          </a:p>
        </p:txBody>
      </p:sp>
      <p:sp>
        <p:nvSpPr>
          <p:cNvPr id="6" name="Slide Number Placeholder 3">
            <a:extLst>
              <a:ext uri="{FF2B5EF4-FFF2-40B4-BE49-F238E27FC236}">
                <a16:creationId xmlns:a16="http://schemas.microsoft.com/office/drawing/2014/main" id="{009E151F-2054-5A4C-8420-90270BE2DE2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43122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159112" y="1114165"/>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F16A3AB8-6CFB-094D-9A73-B39A037614D2}"/>
              </a:ext>
            </a:extLst>
          </p:cNvPr>
          <p:cNvSpPr txBox="1"/>
          <p:nvPr/>
        </p:nvSpPr>
        <p:spPr>
          <a:xfrm>
            <a:off x="159112" y="1694967"/>
            <a:ext cx="11678262" cy="1015663"/>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Probability distribution is a mathematical function that churns out the probability of observing a particular value for a variable (or event). They allow us to also estimate the cumulative probability up to a certain value.</a:t>
            </a:r>
          </a:p>
        </p:txBody>
      </p:sp>
      <p:sp>
        <p:nvSpPr>
          <p:cNvPr id="6" name="TextBox 5">
            <a:extLst>
              <a:ext uri="{FF2B5EF4-FFF2-40B4-BE49-F238E27FC236}">
                <a16:creationId xmlns:a16="http://schemas.microsoft.com/office/drawing/2014/main" id="{42611F59-E3D7-E348-B810-6B4EA38AFFDB}"/>
              </a:ext>
            </a:extLst>
          </p:cNvPr>
          <p:cNvSpPr txBox="1"/>
          <p:nvPr/>
        </p:nvSpPr>
        <p:spPr>
          <a:xfrm>
            <a:off x="137686" y="2810523"/>
            <a:ext cx="7972054"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There are broadly two groups for probability distributions with several subtypes:</a:t>
            </a:r>
          </a:p>
        </p:txBody>
      </p:sp>
      <p:sp>
        <p:nvSpPr>
          <p:cNvPr id="9" name="TextBox 8">
            <a:extLst>
              <a:ext uri="{FF2B5EF4-FFF2-40B4-BE49-F238E27FC236}">
                <a16:creationId xmlns:a16="http://schemas.microsoft.com/office/drawing/2014/main" id="{A698F03F-C603-9A48-A6C1-7674BAFEE58E}"/>
              </a:ext>
            </a:extLst>
          </p:cNvPr>
          <p:cNvSpPr txBox="1"/>
          <p:nvPr/>
        </p:nvSpPr>
        <p:spPr>
          <a:xfrm>
            <a:off x="137686" y="4903943"/>
            <a:ext cx="11678262" cy="1661993"/>
          </a:xfrm>
          <a:prstGeom prst="rect">
            <a:avLst/>
          </a:prstGeom>
          <a:noFill/>
          <a:ln>
            <a:noFill/>
          </a:ln>
        </p:spPr>
        <p:txBody>
          <a:bodyPr wrap="square" rtlCol="0">
            <a:spAutoFit/>
          </a:bodyPr>
          <a:lstStyle/>
          <a:p>
            <a:pPr algn="l"/>
            <a:r>
              <a:rPr lang="en-GB" sz="1600" b="1" dirty="0">
                <a:latin typeface="Helvetica Neue" panose="02000503000000020004" pitchFamily="2" charset="0"/>
                <a:ea typeface="Helvetica Neue" panose="02000503000000020004" pitchFamily="2" charset="0"/>
                <a:cs typeface="Helvetica Neue" panose="02000503000000020004" pitchFamily="2" charset="0"/>
              </a:rPr>
              <a:t>Important note:</a:t>
            </a:r>
          </a:p>
          <a:p>
            <a:pPr algn="l"/>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1400" dirty="0">
                <a:latin typeface="Helvetica Neue" panose="02000503000000020004" pitchFamily="2" charset="0"/>
                <a:ea typeface="Helvetica Neue" panose="02000503000000020004" pitchFamily="2" charset="0"/>
                <a:cs typeface="Helvetica Neue" panose="02000503000000020004" pitchFamily="2" charset="0"/>
              </a:rPr>
              <a:t>In Bayesian inference, we will have apply probability distributions to the various components of the Bayes’ rule formula for the likelihood function and prior probability to derive the posterior probability.</a:t>
            </a:r>
          </a:p>
          <a:p>
            <a:pPr algn="l"/>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1400" dirty="0">
                <a:latin typeface="Helvetica Neue" panose="02000503000000020004" pitchFamily="2" charset="0"/>
                <a:ea typeface="Helvetica Neue" panose="02000503000000020004" pitchFamily="2" charset="0"/>
                <a:cs typeface="Helvetica Neue" panose="02000503000000020004" pitchFamily="2" charset="0"/>
              </a:rPr>
              <a:t>We impose a probability distribution to model an outcome (likelihood), while we subjectively choose another probability distribution (according to our believes) that best describes the shape of the parameters we want to estimate from our outcome</a:t>
            </a:r>
          </a:p>
        </p:txBody>
      </p:sp>
      <p:sp>
        <p:nvSpPr>
          <p:cNvPr id="12" name="TextBox 11">
            <a:extLst>
              <a:ext uri="{FF2B5EF4-FFF2-40B4-BE49-F238E27FC236}">
                <a16:creationId xmlns:a16="http://schemas.microsoft.com/office/drawing/2014/main" id="{F2386BF5-57A7-5AF8-E5E9-70B6CF07FEE8}"/>
              </a:ext>
            </a:extLst>
          </p:cNvPr>
          <p:cNvSpPr txBox="1"/>
          <p:nvPr/>
        </p:nvSpPr>
        <p:spPr>
          <a:xfrm>
            <a:off x="159112" y="3257070"/>
            <a:ext cx="5547207" cy="156966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b="1" dirty="0">
                <a:latin typeface="Helvetica Neue Light" panose="02000403000000020004" pitchFamily="2" charset="0"/>
                <a:ea typeface="Helvetica Neue Light" panose="02000403000000020004" pitchFamily="2" charset="0"/>
              </a:rPr>
              <a:t>Probability Mass Function (PMFs) (Discrete)</a:t>
            </a:r>
          </a:p>
          <a:p>
            <a:pPr algn="ctr"/>
            <a:endParaRPr lang="en-GB" sz="1600" b="1"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Discrete uniform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Bernoulli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Binomial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Poisson distribution</a:t>
            </a:r>
          </a:p>
        </p:txBody>
      </p:sp>
      <p:sp>
        <p:nvSpPr>
          <p:cNvPr id="13" name="TextBox 12">
            <a:extLst>
              <a:ext uri="{FF2B5EF4-FFF2-40B4-BE49-F238E27FC236}">
                <a16:creationId xmlns:a16="http://schemas.microsoft.com/office/drawing/2014/main" id="{A35EE6C1-B98F-35A5-5628-E3199FA47B59}"/>
              </a:ext>
            </a:extLst>
          </p:cNvPr>
          <p:cNvSpPr txBox="1"/>
          <p:nvPr/>
        </p:nvSpPr>
        <p:spPr>
          <a:xfrm>
            <a:off x="6295901" y="3257069"/>
            <a:ext cx="5520047" cy="156966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b="1" dirty="0">
                <a:latin typeface="Helvetica Neue Light" panose="02000403000000020004" pitchFamily="2" charset="0"/>
                <a:ea typeface="Helvetica Neue Light" panose="02000403000000020004" pitchFamily="2" charset="0"/>
              </a:rPr>
              <a:t>Probability Density Function (PDFs) (Continuous)</a:t>
            </a:r>
          </a:p>
          <a:p>
            <a:pPr algn="ctr"/>
            <a:endParaRPr lang="en-GB" sz="1600" b="1"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Uniform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Gaussian (or Normal)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Gamma distribution (flexible)</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Beta distribution (flexible)</a:t>
            </a:r>
          </a:p>
        </p:txBody>
      </p:sp>
      <p:sp>
        <p:nvSpPr>
          <p:cNvPr id="2" name="TextBox 1">
            <a:extLst>
              <a:ext uri="{FF2B5EF4-FFF2-40B4-BE49-F238E27FC236}">
                <a16:creationId xmlns:a16="http://schemas.microsoft.com/office/drawing/2014/main" id="{1046B2D4-E9AA-97D5-472C-B4DB41F694A3}"/>
              </a:ext>
            </a:extLst>
          </p:cNvPr>
          <p:cNvSpPr txBox="1"/>
          <p:nvPr/>
        </p:nvSpPr>
        <p:spPr>
          <a:xfrm>
            <a:off x="3694175" y="3794181"/>
            <a:ext cx="2012143" cy="707886"/>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Note: These distributions can handle variables that counts, or a discrete (or distinct) in nature.</a:t>
            </a:r>
          </a:p>
        </p:txBody>
      </p:sp>
      <p:sp>
        <p:nvSpPr>
          <p:cNvPr id="7" name="TextBox 6">
            <a:extLst>
              <a:ext uri="{FF2B5EF4-FFF2-40B4-BE49-F238E27FC236}">
                <a16:creationId xmlns:a16="http://schemas.microsoft.com/office/drawing/2014/main" id="{74E66EE6-4F8B-D6CA-D6D5-1995E486388C}"/>
              </a:ext>
            </a:extLst>
          </p:cNvPr>
          <p:cNvSpPr txBox="1"/>
          <p:nvPr/>
        </p:nvSpPr>
        <p:spPr>
          <a:xfrm>
            <a:off x="9825231" y="3764900"/>
            <a:ext cx="2012143"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Note: These distributions can handle variables that are continuous in nature</a:t>
            </a:r>
          </a:p>
        </p:txBody>
      </p:sp>
      <p:pic>
        <p:nvPicPr>
          <p:cNvPr id="8" name="Picture 7">
            <a:extLst>
              <a:ext uri="{FF2B5EF4-FFF2-40B4-BE49-F238E27FC236}">
                <a16:creationId xmlns:a16="http://schemas.microsoft.com/office/drawing/2014/main" id="{2D2691C2-5EB7-3F4B-B269-82D245DFB8F3}"/>
              </a:ext>
            </a:extLst>
          </p:cNvPr>
          <p:cNvPicPr>
            <a:picLocks noChangeAspect="1"/>
          </p:cNvPicPr>
          <p:nvPr/>
        </p:nvPicPr>
        <p:blipFill>
          <a:blip r:embed="rId3"/>
          <a:stretch>
            <a:fillRect/>
          </a:stretch>
        </p:blipFill>
        <p:spPr>
          <a:xfrm>
            <a:off x="0" y="2623"/>
            <a:ext cx="12192000" cy="970069"/>
          </a:xfrm>
          <a:prstGeom prst="rect">
            <a:avLst/>
          </a:prstGeom>
        </p:spPr>
      </p:pic>
    </p:spTree>
    <p:extLst>
      <p:ext uri="{BB962C8B-B14F-4D97-AF65-F5344CB8AC3E}">
        <p14:creationId xmlns:p14="http://schemas.microsoft.com/office/powerpoint/2010/main" val="3207350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red line graph on a white background&#10;&#10;Description automatically generated">
            <a:extLst>
              <a:ext uri="{FF2B5EF4-FFF2-40B4-BE49-F238E27FC236}">
                <a16:creationId xmlns:a16="http://schemas.microsoft.com/office/drawing/2014/main" id="{21B6F555-3286-DCEE-AB9D-E3168DE0A554}"/>
              </a:ext>
            </a:extLst>
          </p:cNvPr>
          <p:cNvPicPr>
            <a:picLocks noChangeAspect="1"/>
          </p:cNvPicPr>
          <p:nvPr/>
        </p:nvPicPr>
        <p:blipFill>
          <a:blip r:embed="rId3"/>
          <a:stretch>
            <a:fillRect/>
          </a:stretch>
        </p:blipFill>
        <p:spPr>
          <a:xfrm>
            <a:off x="123557" y="3362064"/>
            <a:ext cx="4540559" cy="3295371"/>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68164" y="95838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4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Understanding how to generate a probability distribution [Part 1]:</a:t>
            </a:r>
            <a:endParaRPr lang="en-GB" sz="24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A698F03F-C603-9A48-A6C1-7674BAFEE58E}"/>
              </a:ext>
            </a:extLst>
          </p:cNvPr>
          <p:cNvSpPr txBox="1"/>
          <p:nvPr/>
        </p:nvSpPr>
        <p:spPr>
          <a:xfrm>
            <a:off x="190991" y="1449369"/>
            <a:ext cx="11508169" cy="1477328"/>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The key information is knowing the </a:t>
            </a:r>
            <a:r>
              <a:rPr lang="en-GB" b="1" u="sng" dirty="0">
                <a:latin typeface="Helvetica Neue Light" panose="02000403000000020004" pitchFamily="2" charset="0"/>
                <a:ea typeface="Helvetica Neue Light" panose="02000403000000020004" pitchFamily="2" charset="0"/>
              </a:rPr>
              <a:t>characteristic</a:t>
            </a:r>
            <a:r>
              <a:rPr lang="en-GB" dirty="0">
                <a:latin typeface="Helvetica Neue Light" panose="02000403000000020004" pitchFamily="2" charset="0"/>
                <a:ea typeface="Helvetica Neue Light" panose="02000403000000020004" pitchFamily="2" charset="0"/>
              </a:rPr>
              <a:t> of the variable, as well as the </a:t>
            </a:r>
            <a:r>
              <a:rPr lang="en-GB" b="1" u="sng" dirty="0">
                <a:latin typeface="Helvetica Neue Light" panose="02000403000000020004" pitchFamily="2" charset="0"/>
                <a:ea typeface="Helvetica Neue Light" panose="02000403000000020004" pitchFamily="2" charset="0"/>
              </a:rPr>
              <a:t>parameters</a:t>
            </a:r>
            <a:r>
              <a:rPr lang="en-GB" dirty="0">
                <a:latin typeface="Helvetica Neue Light" panose="02000403000000020004" pitchFamily="2" charset="0"/>
                <a:ea typeface="Helvetica Neue Light" panose="02000403000000020004" pitchFamily="2" charset="0"/>
              </a:rPr>
              <a:t> to be specified or estimated. This will dictate how you will select the appropriate </a:t>
            </a:r>
            <a:r>
              <a:rPr lang="en-GB" b="1" dirty="0">
                <a:latin typeface="Helvetica Neue Light" panose="02000403000000020004" pitchFamily="2" charset="0"/>
                <a:ea typeface="Helvetica Neue Light" panose="02000403000000020004" pitchFamily="2" charset="0"/>
              </a:rPr>
              <a:t>probability distribution.</a:t>
            </a:r>
            <a:endParaRPr lang="en-GB" dirty="0">
              <a:latin typeface="Helvetica Neue Light" panose="02000403000000020004" pitchFamily="2" charset="0"/>
              <a:ea typeface="Helvetica Neue Light" panose="02000403000000020004" pitchFamily="2" charset="0"/>
            </a:endParaRPr>
          </a:p>
          <a:p>
            <a:pPr algn="l"/>
            <a:endParaRPr lang="en-GB" dirty="0">
              <a:latin typeface="Helvetica Neue Light" panose="02000403000000020004" pitchFamily="2" charset="0"/>
              <a:ea typeface="Helvetica Neue Light" panose="02000403000000020004" pitchFamily="2" charset="0"/>
            </a:endParaRPr>
          </a:p>
          <a:p>
            <a:pPr algn="l"/>
            <a:r>
              <a:rPr lang="en-GB" dirty="0">
                <a:latin typeface="Helvetica Neue Light" panose="02000403000000020004" pitchFamily="2" charset="0"/>
                <a:ea typeface="Helvetica Neue Light" panose="02000403000000020004" pitchFamily="2" charset="0"/>
              </a:rPr>
              <a:t>For instance, BMI in children (an </a:t>
            </a:r>
            <a:r>
              <a:rPr lang="en-GB" b="1" u="sng" dirty="0">
                <a:latin typeface="Helvetica Neue Light" panose="02000403000000020004" pitchFamily="2" charset="0"/>
                <a:ea typeface="Helvetica Neue Light" panose="02000403000000020004" pitchFamily="2" charset="0"/>
              </a:rPr>
              <a:t>interval measure</a:t>
            </a:r>
            <a:r>
              <a:rPr lang="en-GB" dirty="0">
                <a:latin typeface="Helvetica Neue Light" panose="02000403000000020004" pitchFamily="2" charset="0"/>
                <a:ea typeface="Helvetica Neue Light" panose="02000403000000020004" pitchFamily="2" charset="0"/>
              </a:rPr>
              <a:t>) ranging from 15.0 to 32.0 from school reception, and for the parameters, we have knowledge about them (i.e., say mean and SD) </a:t>
            </a:r>
          </a:p>
        </p:txBody>
      </p:sp>
      <p:sp>
        <p:nvSpPr>
          <p:cNvPr id="6" name="Rectangle 5">
            <a:extLst>
              <a:ext uri="{FF2B5EF4-FFF2-40B4-BE49-F238E27FC236}">
                <a16:creationId xmlns:a16="http://schemas.microsoft.com/office/drawing/2014/main" id="{9EB32545-263D-4197-2F29-9EDACE4A4A1E}"/>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A5B79A-E7EF-7459-5375-8D1D0D6E2AA9}"/>
                  </a:ext>
                </a:extLst>
              </p:cNvPr>
              <p:cNvSpPr txBox="1"/>
              <p:nvPr/>
            </p:nvSpPr>
            <p:spPr>
              <a:xfrm>
                <a:off x="2496244" y="3171464"/>
                <a:ext cx="2217826" cy="246221"/>
              </a:xfrm>
              <a:prstGeom prst="rect">
                <a:avLst/>
              </a:prstGeom>
              <a:noFill/>
            </p:spPr>
            <p:txBody>
              <a:bodyPr wrap="square" rtlCol="0">
                <a:spAutoFit/>
              </a:bodyPr>
              <a:lstStyle/>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 line</a:t>
                </a:r>
                <a:r>
                  <a:rPr lang="en-GB" sz="10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r>
                      <a:rPr lang="en-GB" sz="1000" b="1" i="1" smtClean="0">
                        <a:latin typeface="Cambria Math" panose="02040503050406030204" pitchFamily="18" charset="0"/>
                        <a:ea typeface="Cambria Math" panose="02040503050406030204" pitchFamily="18" charset="0"/>
                        <a:cs typeface="Helvetica Neue" panose="02000503000000020004" pitchFamily="2" charset="0"/>
                      </a:rPr>
                      <m:t>𝝁</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𝟐𝟑</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𝟎</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  </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𝝈</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𝟏</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𝟐</m:t>
                    </m:r>
                  </m:oMath>
                </a14:m>
                <a:endParaRPr lang="en-GB" sz="10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6" name="TextBox 15">
                <a:extLst>
                  <a:ext uri="{FF2B5EF4-FFF2-40B4-BE49-F238E27FC236}">
                    <a16:creationId xmlns:a16="http://schemas.microsoft.com/office/drawing/2014/main" id="{42A5B79A-E7EF-7459-5375-8D1D0D6E2AA9}"/>
                  </a:ext>
                </a:extLst>
              </p:cNvPr>
              <p:cNvSpPr txBox="1">
                <a:spLocks noRot="1" noChangeAspect="1" noMove="1" noResize="1" noEditPoints="1" noAdjustHandles="1" noChangeArrowheads="1" noChangeShapeType="1" noTextEdit="1"/>
              </p:cNvSpPr>
              <p:nvPr/>
            </p:nvSpPr>
            <p:spPr>
              <a:xfrm>
                <a:off x="2496244" y="3171464"/>
                <a:ext cx="2217826" cy="246221"/>
              </a:xfrm>
              <a:prstGeom prst="rect">
                <a:avLst/>
              </a:prstGeom>
              <a:blipFill>
                <a:blip r:embed="rId5"/>
                <a:stretch>
                  <a:fillRect b="-9524"/>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D6498564-5A72-8379-B4F0-8EA7EDAA5392}"/>
              </a:ext>
            </a:extLst>
          </p:cNvPr>
          <p:cNvSpPr txBox="1"/>
          <p:nvPr/>
        </p:nvSpPr>
        <p:spPr>
          <a:xfrm>
            <a:off x="4898495" y="3220490"/>
            <a:ext cx="7051924" cy="3046988"/>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When determining the probability distribution of such variable. Consider the following:</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Characteristic: </a:t>
            </a:r>
            <a:r>
              <a:rPr lang="en-GB" sz="1600" dirty="0">
                <a:latin typeface="Helvetica Neue" panose="02000503000000020004" pitchFamily="2" charset="0"/>
                <a:ea typeface="Helvetica Neue" panose="02000503000000020004" pitchFamily="2" charset="0"/>
                <a:cs typeface="Helvetica Neue" panose="02000503000000020004" pitchFamily="2" charset="0"/>
              </a:rPr>
              <a:t>Here, the BMI measure is an interval and hence continuous;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we are using a PDF (probability density function)</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Shape: </a:t>
            </a:r>
            <a:r>
              <a:rPr lang="en-GB" sz="1600" dirty="0">
                <a:latin typeface="Helvetica Neue" panose="02000503000000020004" pitchFamily="2" charset="0"/>
                <a:ea typeface="Helvetica Neue" panose="02000503000000020004" pitchFamily="2" charset="0"/>
                <a:cs typeface="Helvetica Neue" panose="02000503000000020004" pitchFamily="2" charset="0"/>
              </a:rPr>
              <a:t>Plot of the BMI data strictly resembles a </a:t>
            </a:r>
            <a:r>
              <a:rPr lang="en-GB" sz="1600" b="1" dirty="0">
                <a:latin typeface="Helvetica Neue" panose="02000503000000020004" pitchFamily="2" charset="0"/>
                <a:ea typeface="Helvetica Neue" panose="02000503000000020004" pitchFamily="2" charset="0"/>
                <a:cs typeface="Helvetica Neue" panose="02000503000000020004" pitchFamily="2" charset="0"/>
              </a:rPr>
              <a:t>bell curve </a:t>
            </a:r>
            <a:r>
              <a:rPr lang="en-GB" sz="1600" dirty="0">
                <a:latin typeface="Helvetica Neue" panose="02000503000000020004" pitchFamily="2" charset="0"/>
                <a:ea typeface="Helvetica Neue" panose="02000503000000020004" pitchFamily="2" charset="0"/>
                <a:cs typeface="Helvetica Neue" panose="02000503000000020004" pitchFamily="2" charset="0"/>
              </a:rPr>
              <a:t>(which is either centred or shifted) – indicates normality</a:t>
            </a:r>
          </a:p>
          <a:p>
            <a:pPr marL="285750" indent="-285750">
              <a:buFont typeface="Wingdings" pitchFamily="2" charset="2"/>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parameter’s you have knowledge of a </a:t>
            </a:r>
            <a:r>
              <a:rPr lang="en-GB" sz="1600" b="1" dirty="0">
                <a:latin typeface="Helvetica Neue" panose="02000503000000020004" pitchFamily="2" charset="0"/>
                <a:ea typeface="Helvetica Neue" panose="02000503000000020004" pitchFamily="2" charset="0"/>
                <a:cs typeface="Helvetica Neue" panose="02000503000000020004" pitchFamily="2" charset="0"/>
              </a:rPr>
              <a:t>mean</a:t>
            </a:r>
            <a:r>
              <a:rPr lang="en-GB" sz="1600" dirty="0">
                <a:latin typeface="Helvetica Neue" panose="02000503000000020004" pitchFamily="2" charset="0"/>
                <a:ea typeface="Helvetica Neue" panose="02000503000000020004" pitchFamily="2" charset="0"/>
                <a:cs typeface="Helvetica Neue" panose="02000503000000020004" pitchFamily="2" charset="0"/>
              </a:rPr>
              <a:t> and </a:t>
            </a:r>
            <a:r>
              <a:rPr lang="en-GB" sz="1600" b="1" dirty="0">
                <a:latin typeface="Helvetica Neue" panose="02000503000000020004" pitchFamily="2" charset="0"/>
                <a:ea typeface="Helvetica Neue" panose="02000503000000020004" pitchFamily="2" charset="0"/>
                <a:cs typeface="Helvetica Neue" panose="02000503000000020004" pitchFamily="2" charset="0"/>
              </a:rPr>
              <a:t>SD</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Probability Density Function</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r>
              <a:rPr lang="en-GB" sz="1600" b="1" u="sng" dirty="0">
                <a:latin typeface="Helvetica Neue" panose="02000503000000020004" pitchFamily="2" charset="0"/>
                <a:ea typeface="Helvetica Neue" panose="02000503000000020004" pitchFamily="2" charset="0"/>
                <a:cs typeface="Helvetica Neue" panose="02000503000000020004" pitchFamily="2" charset="0"/>
              </a:rPr>
              <a:t>Gaussian (or Normal) Distribution</a:t>
            </a:r>
          </a:p>
        </p:txBody>
      </p:sp>
      <p:sp>
        <p:nvSpPr>
          <p:cNvPr id="8" name="TextBox 7">
            <a:extLst>
              <a:ext uri="{FF2B5EF4-FFF2-40B4-BE49-F238E27FC236}">
                <a16:creationId xmlns:a16="http://schemas.microsoft.com/office/drawing/2014/main" id="{0C092D3D-5DB7-CEB9-34D5-BB0BFB0B5C65}"/>
              </a:ext>
            </a:extLst>
          </p:cNvPr>
          <p:cNvSpPr txBox="1"/>
          <p:nvPr/>
        </p:nvSpPr>
        <p:spPr>
          <a:xfrm>
            <a:off x="5226423" y="6360530"/>
            <a:ext cx="4540558" cy="369332"/>
          </a:xfrm>
          <a:prstGeom prst="rect">
            <a:avLst/>
          </a:prstGeom>
          <a:noFill/>
        </p:spPr>
        <p:txBody>
          <a:bodyPr wrap="squar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How was this PDF created?</a:t>
            </a:r>
          </a:p>
        </p:txBody>
      </p:sp>
      <p:cxnSp>
        <p:nvCxnSpPr>
          <p:cNvPr id="13" name="Straight Arrow Connector 12">
            <a:extLst>
              <a:ext uri="{FF2B5EF4-FFF2-40B4-BE49-F238E27FC236}">
                <a16:creationId xmlns:a16="http://schemas.microsoft.com/office/drawing/2014/main" id="{B478C1D7-DC97-9526-FDAB-92E553FD812C}"/>
              </a:ext>
            </a:extLst>
          </p:cNvPr>
          <p:cNvCxnSpPr>
            <a:cxnSpLocks/>
            <a:stCxn id="8" idx="1"/>
          </p:cNvCxnSpPr>
          <p:nvPr/>
        </p:nvCxnSpPr>
        <p:spPr>
          <a:xfrm flipH="1" flipV="1">
            <a:off x="4276165" y="6122894"/>
            <a:ext cx="950258" cy="4223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A1692C4-371C-37F4-0930-E812FF8B9072}"/>
              </a:ext>
            </a:extLst>
          </p:cNvPr>
          <p:cNvPicPr>
            <a:picLocks noChangeAspect="1"/>
          </p:cNvPicPr>
          <p:nvPr/>
        </p:nvPicPr>
        <p:blipFill>
          <a:blip r:embed="rId6"/>
          <a:stretch>
            <a:fillRect/>
          </a:stretch>
        </p:blipFill>
        <p:spPr>
          <a:xfrm>
            <a:off x="0" y="2623"/>
            <a:ext cx="12192000" cy="970069"/>
          </a:xfrm>
          <a:prstGeom prst="rect">
            <a:avLst/>
          </a:prstGeom>
        </p:spPr>
      </p:pic>
    </p:spTree>
    <p:extLst>
      <p:ext uri="{BB962C8B-B14F-4D97-AF65-F5344CB8AC3E}">
        <p14:creationId xmlns:p14="http://schemas.microsoft.com/office/powerpoint/2010/main" val="985292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352B9B-2FB5-2508-F6DA-D95F13C03210}"/>
              </a:ext>
            </a:extLst>
          </p:cNvPr>
          <p:cNvSpPr txBox="1"/>
          <p:nvPr/>
        </p:nvSpPr>
        <p:spPr>
          <a:xfrm>
            <a:off x="190991" y="1856800"/>
            <a:ext cx="2588068" cy="698173"/>
          </a:xfrm>
          <a:prstGeom prst="rect">
            <a:avLst/>
          </a:prstGeom>
          <a:solidFill>
            <a:schemeClr val="accent1">
              <a:lumMod val="60000"/>
              <a:lumOff val="40000"/>
            </a:schemeClr>
          </a:solidFill>
        </p:spPr>
        <p:txBody>
          <a:bodyPr wrap="square" rtlCol="0">
            <a:spAutoFit/>
          </a:bodyPr>
          <a:lstStyle/>
          <a:p>
            <a:endParaRPr lang="en-GB" dirty="0"/>
          </a:p>
        </p:txBody>
      </p:sp>
      <p:sp>
        <p:nvSpPr>
          <p:cNvPr id="4" name="TextBox 3">
            <a:extLst>
              <a:ext uri="{FF2B5EF4-FFF2-40B4-BE49-F238E27FC236}">
                <a16:creationId xmlns:a16="http://schemas.microsoft.com/office/drawing/2014/main" id="{8273EBC9-1731-F79D-673A-36EE547A6FDC}"/>
              </a:ext>
            </a:extLst>
          </p:cNvPr>
          <p:cNvSpPr txBox="1"/>
          <p:nvPr/>
        </p:nvSpPr>
        <p:spPr>
          <a:xfrm>
            <a:off x="118873" y="1028940"/>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Gaussian (or Normal) Distribution [1]</a:t>
            </a:r>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BC9EBA-7425-9DEE-BBA4-0EFC699717BF}"/>
                  </a:ext>
                </a:extLst>
              </p:cNvPr>
              <p:cNvSpPr txBox="1"/>
              <p:nvPr/>
            </p:nvSpPr>
            <p:spPr>
              <a:xfrm>
                <a:off x="365582" y="1996921"/>
                <a:ext cx="2176814"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𝑦</m:t>
                          </m:r>
                          <m:r>
                            <a:rPr lang="en-GB" sz="1400" b="0" i="1" smtClean="0">
                              <a:latin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𝜇</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𝜎</m:t>
                          </m:r>
                        </m:e>
                      </m:d>
                      <m:r>
                        <a:rPr lang="en-GB" sz="1400" b="0" i="1" smtClean="0">
                          <a:latin typeface="Cambria Math" panose="02040503050406030204" pitchFamily="18" charset="0"/>
                        </a:rPr>
                        <m:t>=</m:t>
                      </m:r>
                      <m:f>
                        <m:fPr>
                          <m:ctrlPr>
                            <a:rPr lang="en-GB" sz="140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i="1" smtClean="0">
                              <a:latin typeface="Cambria Math" panose="02040503050406030204" pitchFamily="18" charset="0"/>
                              <a:ea typeface="Cambria Math" panose="02040503050406030204" pitchFamily="18" charset="0"/>
                            </a:rPr>
                            <m:t>𝜎</m:t>
                          </m:r>
                          <m:rad>
                            <m:radPr>
                              <m:degHide m:val="on"/>
                              <m:ctrlPr>
                                <a:rPr lang="en-GB" sz="1400" i="1" smtClean="0">
                                  <a:latin typeface="Cambria Math" panose="02040503050406030204" pitchFamily="18" charset="0"/>
                                  <a:ea typeface="Cambria Math" panose="02040503050406030204" pitchFamily="18" charset="0"/>
                                </a:rPr>
                              </m:ctrlPr>
                            </m:radPr>
                            <m:deg/>
                            <m:e>
                              <m:r>
                                <a:rPr lang="en-GB" sz="1400" b="0" i="1" smtClean="0">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𝜋</m:t>
                              </m:r>
                            </m:e>
                          </m:rad>
                        </m:den>
                      </m:f>
                      <m:sSup>
                        <m:sSupPr>
                          <m:ctrlPr>
                            <a:rPr lang="en-GB" sz="1400" i="1" smtClean="0">
                              <a:latin typeface="Cambria Math" panose="02040503050406030204" pitchFamily="18" charset="0"/>
                            </a:rPr>
                          </m:ctrlPr>
                        </m:sSupPr>
                        <m:e>
                          <m:r>
                            <m:rPr>
                              <m:sty m:val="p"/>
                            </m:rPr>
                            <a:rPr lang="en-GB" sz="1400" b="0" i="0" smtClean="0">
                              <a:latin typeface="Cambria Math" panose="02040503050406030204" pitchFamily="18" charset="0"/>
                            </a:rPr>
                            <m:t>e</m:t>
                          </m:r>
                        </m:e>
                        <m:sup>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2</m:t>
                              </m:r>
                            </m:den>
                          </m:f>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𝑦</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𝜇</m:t>
                                      </m:r>
                                    </m:num>
                                    <m:den>
                                      <m:r>
                                        <a:rPr lang="en-GB" sz="1400" b="0" i="1" smtClean="0">
                                          <a:latin typeface="Cambria Math" panose="02040503050406030204" pitchFamily="18" charset="0"/>
                                          <a:ea typeface="Cambria Math" panose="02040503050406030204" pitchFamily="18" charset="0"/>
                                        </a:rPr>
                                        <m:t>𝜎</m:t>
                                      </m:r>
                                    </m:den>
                                  </m:f>
                                </m:e>
                              </m:d>
                            </m:e>
                            <m:sup>
                              <m:r>
                                <a:rPr lang="en-GB" sz="1400" b="0" i="1" smtClean="0">
                                  <a:latin typeface="Cambria Math" panose="02040503050406030204" pitchFamily="18" charset="0"/>
                                </a:rPr>
                                <m:t>2</m:t>
                              </m:r>
                            </m:sup>
                          </m:sSup>
                        </m:sup>
                      </m:sSup>
                    </m:oMath>
                  </m:oMathPara>
                </a14:m>
                <a:endParaRPr lang="en-GB" sz="1400" dirty="0"/>
              </a:p>
            </p:txBody>
          </p:sp>
        </mc:Choice>
        <mc:Fallback xmlns="">
          <p:sp>
            <p:nvSpPr>
              <p:cNvPr id="5" name="TextBox 4">
                <a:extLst>
                  <a:ext uri="{FF2B5EF4-FFF2-40B4-BE49-F238E27FC236}">
                    <a16:creationId xmlns:a16="http://schemas.microsoft.com/office/drawing/2014/main" id="{EFBC9EBA-7425-9DEE-BBA4-0EFC699717BF}"/>
                  </a:ext>
                </a:extLst>
              </p:cNvPr>
              <p:cNvSpPr txBox="1">
                <a:spLocks noRot="1" noChangeAspect="1" noMove="1" noResize="1" noEditPoints="1" noAdjustHandles="1" noChangeArrowheads="1" noChangeShapeType="1" noTextEdit="1"/>
              </p:cNvSpPr>
              <p:nvPr/>
            </p:nvSpPr>
            <p:spPr>
              <a:xfrm>
                <a:off x="365582" y="1996921"/>
                <a:ext cx="2176814" cy="460960"/>
              </a:xfrm>
              <a:prstGeom prst="rect">
                <a:avLst/>
              </a:prstGeom>
              <a:blipFill>
                <a:blip r:embed="rId3"/>
                <a:stretch>
                  <a:fillRect l="-1156" t="-2703" b="-8108"/>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2A29DA76-793A-CB85-A5C3-8FF065EA8E86}"/>
              </a:ext>
            </a:extLst>
          </p:cNvPr>
          <p:cNvSpPr txBox="1"/>
          <p:nvPr/>
        </p:nvSpPr>
        <p:spPr>
          <a:xfrm>
            <a:off x="118873" y="1487468"/>
            <a:ext cx="343115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What is this used for?</a:t>
            </a:r>
          </a:p>
        </p:txBody>
      </p:sp>
      <p:pic>
        <p:nvPicPr>
          <p:cNvPr id="9" name="Picture 8" descr="A red line graph on a white background&#10;&#10;Description automatically generated">
            <a:extLst>
              <a:ext uri="{FF2B5EF4-FFF2-40B4-BE49-F238E27FC236}">
                <a16:creationId xmlns:a16="http://schemas.microsoft.com/office/drawing/2014/main" id="{708AD9C2-D493-A527-9CB6-195D5BE09CFA}"/>
              </a:ext>
            </a:extLst>
          </p:cNvPr>
          <p:cNvPicPr>
            <a:picLocks noChangeAspect="1"/>
          </p:cNvPicPr>
          <p:nvPr/>
        </p:nvPicPr>
        <p:blipFill>
          <a:blip r:embed="rId4"/>
          <a:stretch>
            <a:fillRect/>
          </a:stretch>
        </p:blipFill>
        <p:spPr>
          <a:xfrm>
            <a:off x="5432438" y="3076960"/>
            <a:ext cx="6496088" cy="3653605"/>
          </a:xfrm>
          <a:prstGeom prst="rect">
            <a:avLst/>
          </a:prstGeom>
        </p:spPr>
      </p:pic>
      <p:sp>
        <p:nvSpPr>
          <p:cNvPr id="10" name="TextBox 9">
            <a:extLst>
              <a:ext uri="{FF2B5EF4-FFF2-40B4-BE49-F238E27FC236}">
                <a16:creationId xmlns:a16="http://schemas.microsoft.com/office/drawing/2014/main" id="{37803945-BFB2-44BE-F6DE-AE73FC94711B}"/>
              </a:ext>
            </a:extLst>
          </p:cNvPr>
          <p:cNvSpPr txBox="1"/>
          <p:nvPr/>
        </p:nvSpPr>
        <p:spPr>
          <a:xfrm>
            <a:off x="3245224" y="1515287"/>
            <a:ext cx="8581194" cy="584775"/>
          </a:xfrm>
          <a:prstGeom prst="rect">
            <a:avLst/>
          </a:prstGeom>
          <a:noFill/>
        </p:spPr>
        <p:txBody>
          <a:bodyPr wrap="square" rtlCol="0">
            <a:spAutoFit/>
          </a:bodyPr>
          <a:lstStyle/>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point probability estimate for a measured value (i.e. a probability density)</a:t>
            </a:r>
          </a:p>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cumulative probability.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5B92849-8877-3227-1D55-457024FCF983}"/>
                  </a:ext>
                </a:extLst>
              </p:cNvPr>
              <p:cNvSpPr txBox="1"/>
              <p:nvPr/>
            </p:nvSpPr>
            <p:spPr>
              <a:xfrm>
                <a:off x="1004725" y="5107960"/>
                <a:ext cx="3779624" cy="525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solidFill>
                                <a:srgbClr val="FF0000"/>
                              </a:solidFill>
                              <a:latin typeface="Cambria Math" panose="02040503050406030204" pitchFamily="18" charset="0"/>
                            </a:rPr>
                            <m:t>𝑦</m:t>
                          </m:r>
                          <m:r>
                            <a:rPr lang="en-GB" sz="1400" b="0" i="1" smtClean="0">
                              <a:solidFill>
                                <a:schemeClr val="tx1"/>
                              </a:solidFill>
                              <a:latin typeface="Cambria Math" panose="02040503050406030204" pitchFamily="18" charset="0"/>
                            </a:rPr>
                            <m:t>, </m:t>
                          </m:r>
                          <m:r>
                            <a:rPr lang="en-GB" sz="1400" b="0" i="1" smtClean="0">
                              <a:latin typeface="Cambria Math" panose="02040503050406030204" pitchFamily="18" charset="0"/>
                            </a:rPr>
                            <m:t>23.0</m:t>
                          </m:r>
                          <m:r>
                            <a:rPr lang="en-GB" sz="1400" b="0" i="1" smtClean="0">
                              <a:latin typeface="Cambria Math" panose="02040503050406030204" pitchFamily="18" charset="0"/>
                              <a:ea typeface="Cambria Math" panose="02040503050406030204" pitchFamily="18" charset="0"/>
                            </a:rPr>
                            <m:t>, 1.2</m:t>
                          </m:r>
                        </m:e>
                      </m:d>
                      <m:r>
                        <a:rPr lang="en-GB" sz="1400" b="0" i="1" smtClean="0">
                          <a:latin typeface="Cambria Math" panose="02040503050406030204" pitchFamily="18" charset="0"/>
                        </a:rPr>
                        <m:t>=</m:t>
                      </m:r>
                      <m:f>
                        <m:fPr>
                          <m:ctrlPr>
                            <a:rPr lang="en-GB" sz="140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1.2</m:t>
                          </m:r>
                          <m:rad>
                            <m:radPr>
                              <m:degHide m:val="on"/>
                              <m:ctrlPr>
                                <a:rPr lang="en-GB" sz="1400" i="1" smtClean="0">
                                  <a:latin typeface="Cambria Math" panose="02040503050406030204" pitchFamily="18" charset="0"/>
                                  <a:ea typeface="Cambria Math" panose="02040503050406030204" pitchFamily="18" charset="0"/>
                                </a:rPr>
                              </m:ctrlPr>
                            </m:radPr>
                            <m:deg/>
                            <m:e>
                              <m:r>
                                <a:rPr lang="en-GB" sz="1400" b="0" i="1" smtClean="0">
                                  <a:latin typeface="Cambria Math" panose="02040503050406030204" pitchFamily="18" charset="0"/>
                                  <a:ea typeface="Cambria Math" panose="02040503050406030204" pitchFamily="18" charset="0"/>
                                </a:rPr>
                                <m:t>2(3.1415193)</m:t>
                              </m:r>
                            </m:e>
                          </m:rad>
                        </m:den>
                      </m:f>
                      <m:sSup>
                        <m:sSupPr>
                          <m:ctrlPr>
                            <a:rPr lang="en-GB" sz="1400" i="1" smtClean="0">
                              <a:latin typeface="Cambria Math" panose="02040503050406030204" pitchFamily="18" charset="0"/>
                            </a:rPr>
                          </m:ctrlPr>
                        </m:sSupPr>
                        <m:e>
                          <m:r>
                            <m:rPr>
                              <m:sty m:val="p"/>
                            </m:rPr>
                            <a:rPr lang="en-GB" sz="1400" b="0" i="0" smtClean="0">
                              <a:latin typeface="Cambria Math" panose="02040503050406030204" pitchFamily="18" charset="0"/>
                            </a:rPr>
                            <m:t>e</m:t>
                          </m:r>
                        </m:e>
                        <m:sup>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2</m:t>
                              </m:r>
                            </m:den>
                          </m:f>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f>
                                    <m:fPr>
                                      <m:ctrlPr>
                                        <a:rPr lang="en-GB" sz="1400" b="0" i="1" smtClean="0">
                                          <a:latin typeface="Cambria Math" panose="02040503050406030204" pitchFamily="18" charset="0"/>
                                        </a:rPr>
                                      </m:ctrlPr>
                                    </m:fPr>
                                    <m:num>
                                      <m:r>
                                        <a:rPr lang="en-GB" sz="1400" b="0" i="1" smtClean="0">
                                          <a:solidFill>
                                            <a:srgbClr val="FF0000"/>
                                          </a:solidFill>
                                          <a:latin typeface="Cambria Math" panose="02040503050406030204" pitchFamily="18" charset="0"/>
                                        </a:rPr>
                                        <m:t>𝑦</m:t>
                                      </m:r>
                                      <m:r>
                                        <a:rPr lang="en-GB" sz="1400" b="0" i="1" smtClean="0">
                                          <a:latin typeface="Cambria Math" panose="02040503050406030204" pitchFamily="18" charset="0"/>
                                        </a:rPr>
                                        <m:t>−23.0</m:t>
                                      </m:r>
                                    </m:num>
                                    <m:den>
                                      <m:r>
                                        <a:rPr lang="en-GB" sz="1400" b="0" i="1" smtClean="0">
                                          <a:latin typeface="Cambria Math" panose="02040503050406030204" pitchFamily="18" charset="0"/>
                                          <a:ea typeface="Cambria Math" panose="02040503050406030204" pitchFamily="18" charset="0"/>
                                        </a:rPr>
                                        <m:t>1.2</m:t>
                                      </m:r>
                                    </m:den>
                                  </m:f>
                                </m:e>
                              </m:d>
                            </m:e>
                            <m:sup>
                              <m:r>
                                <a:rPr lang="en-GB" sz="1400" b="0" i="1" smtClean="0">
                                  <a:latin typeface="Cambria Math" panose="02040503050406030204" pitchFamily="18" charset="0"/>
                                </a:rPr>
                                <m:t>2</m:t>
                              </m:r>
                            </m:sup>
                          </m:sSup>
                        </m:sup>
                      </m:sSup>
                    </m:oMath>
                  </m:oMathPara>
                </a14:m>
                <a:endParaRPr lang="en-GB" sz="1400" dirty="0"/>
              </a:p>
            </p:txBody>
          </p:sp>
        </mc:Choice>
        <mc:Fallback xmlns="">
          <p:sp>
            <p:nvSpPr>
              <p:cNvPr id="11" name="TextBox 10">
                <a:extLst>
                  <a:ext uri="{FF2B5EF4-FFF2-40B4-BE49-F238E27FC236}">
                    <a16:creationId xmlns:a16="http://schemas.microsoft.com/office/drawing/2014/main" id="{85B92849-8877-3227-1D55-457024FCF983}"/>
                  </a:ext>
                </a:extLst>
              </p:cNvPr>
              <p:cNvSpPr txBox="1">
                <a:spLocks noRot="1" noChangeAspect="1" noMove="1" noResize="1" noEditPoints="1" noAdjustHandles="1" noChangeArrowheads="1" noChangeShapeType="1" noTextEdit="1"/>
              </p:cNvSpPr>
              <p:nvPr/>
            </p:nvSpPr>
            <p:spPr>
              <a:xfrm>
                <a:off x="1004725" y="5107960"/>
                <a:ext cx="3779624" cy="525144"/>
              </a:xfrm>
              <a:prstGeom prst="rect">
                <a:avLst/>
              </a:prstGeom>
              <a:blipFill>
                <a:blip r:embed="rId5"/>
                <a:stretch>
                  <a:fillRect b="-95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FBAE13-71C3-FC12-FDD9-7C052E6FEFC6}"/>
                  </a:ext>
                </a:extLst>
              </p:cNvPr>
              <p:cNvSpPr txBox="1"/>
              <p:nvPr/>
            </p:nvSpPr>
            <p:spPr>
              <a:xfrm>
                <a:off x="190991" y="3329225"/>
                <a:ext cx="4809743" cy="1569660"/>
              </a:xfrm>
              <a:prstGeom prst="rect">
                <a:avLst/>
              </a:prstGeom>
              <a:noFill/>
            </p:spPr>
            <p:txBody>
              <a:bodyPr wrap="square" rtlCol="0">
                <a:spAutoFit/>
              </a:bodyPr>
              <a:lstStyle/>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FIXED INPUTS</a:t>
                </a:r>
                <a:endParaRPr lang="en-GB" sz="1200" dirty="0">
                  <a:latin typeface="Helvetica Neue Light" panose="02000403000000020004" pitchFamily="2" charset="0"/>
                  <a:ea typeface="Helvetica Neue Light" panose="02000403000000020004" pitchFamily="2" charset="0"/>
                </a:endParaRPr>
              </a:p>
              <a:p>
                <a:pPr marL="285750" indent="-285750" algn="l">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𝜇</m:t>
                    </m:r>
                    <m:r>
                      <a:rPr lang="en-GB" sz="1200" b="0" i="1" smtClean="0">
                        <a:latin typeface="Cambria Math" panose="02040503050406030204" pitchFamily="18" charset="0"/>
                        <a:ea typeface="Helvetica Neue Light" panose="02000403000000020004" pitchFamily="2" charset="0"/>
                      </a:rPr>
                      <m:t>= </m:t>
                    </m:r>
                  </m:oMath>
                </a14:m>
                <a:r>
                  <a:rPr lang="en-GB" sz="1200" dirty="0">
                    <a:latin typeface="Helvetica Neue Light" panose="02000403000000020004" pitchFamily="2" charset="0"/>
                    <a:ea typeface="Helvetica Neue Light" panose="02000403000000020004" pitchFamily="2" charset="0"/>
                  </a:rPr>
                  <a:t>23.0 (i.e., assumed mean for BMI)</a:t>
                </a:r>
              </a:p>
              <a:p>
                <a:pPr marL="285750" indent="-285750">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1.2 (i.e., assumed standard deviation for BMI)</a:t>
                </a:r>
              </a:p>
              <a:p>
                <a:pPr marL="285750" indent="-285750" algn="l">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𝜋</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3.141593</a:t>
                </a:r>
              </a:p>
              <a:p>
                <a:pPr marL="285750" indent="-285750" algn="l">
                  <a:buFont typeface="Wingdings" pitchFamily="2" charset="2"/>
                  <a:buChar char="§"/>
                </a:pPr>
                <a:endParaRPr lang="en-GB" sz="1200" dirty="0">
                  <a:latin typeface="Helvetica Neue Light" panose="02000403000000020004" pitchFamily="2" charset="0"/>
                  <a:ea typeface="Helvetica Neue Light" panose="02000403000000020004" pitchFamily="2" charset="0"/>
                </a:endParaRPr>
              </a:p>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INPUTS</a:t>
                </a:r>
              </a:p>
              <a:p>
                <a:pPr algn="l"/>
                <a14:m>
                  <m:oMath xmlns:m="http://schemas.openxmlformats.org/officeDocument/2006/math">
                    <m:r>
                      <a:rPr lang="en-GB" sz="1200" b="0" i="1" smtClean="0">
                        <a:latin typeface="Cambria Math" panose="02040503050406030204" pitchFamily="18" charset="0"/>
                        <a:ea typeface="Helvetica Neue Light" panose="02000403000000020004" pitchFamily="2" charset="0"/>
                      </a:rPr>
                      <m:t>𝑦</m:t>
                    </m:r>
                    <m:r>
                      <a:rPr lang="en-GB" sz="1200" b="0" i="1" smtClean="0">
                        <a:latin typeface="Cambria Math" panose="02040503050406030204" pitchFamily="18" charset="0"/>
                        <a:ea typeface="Helvetica Neue Light" panose="02000403000000020004" pitchFamily="2" charset="0"/>
                      </a:rPr>
                      <m:t>= </m:t>
                    </m:r>
                  </m:oMath>
                </a14:m>
                <a:r>
                  <a:rPr lang="en-GB" sz="1200" dirty="0">
                    <a:latin typeface="Helvetica Neue Light" panose="02000403000000020004" pitchFamily="2" charset="0"/>
                    <a:ea typeface="Helvetica Neue Light" panose="02000403000000020004" pitchFamily="2" charset="0"/>
                  </a:rPr>
                  <a:t>BMI data ranging from 15.0 to 32.0 (at increments of 0.1, so </a:t>
                </a:r>
                <a:r>
                  <a:rPr lang="en-GB" sz="1200" b="1" u="sng" dirty="0">
                    <a:solidFill>
                      <a:srgbClr val="FF0000"/>
                    </a:solidFill>
                    <a:latin typeface="Helvetica Neue Light" panose="02000403000000020004" pitchFamily="2" charset="0"/>
                    <a:ea typeface="Helvetica Neue Light" panose="02000403000000020004" pitchFamily="2" charset="0"/>
                  </a:rPr>
                  <a:t>15.0, 15.1, 15.2… 31.8, 31.9 and 32.0</a:t>
                </a:r>
                <a:r>
                  <a:rPr lang="en-GB" sz="1200" dirty="0">
                    <a:latin typeface="Helvetica Neue Light" panose="02000403000000020004" pitchFamily="2" charset="0"/>
                    <a:ea typeface="Helvetica Neue Light" panose="02000403000000020004" pitchFamily="2" charset="0"/>
                  </a:rPr>
                  <a:t>)</a:t>
                </a:r>
              </a:p>
            </p:txBody>
          </p:sp>
        </mc:Choice>
        <mc:Fallback xmlns="">
          <p:sp>
            <p:nvSpPr>
              <p:cNvPr id="12" name="TextBox 11">
                <a:extLst>
                  <a:ext uri="{FF2B5EF4-FFF2-40B4-BE49-F238E27FC236}">
                    <a16:creationId xmlns:a16="http://schemas.microsoft.com/office/drawing/2014/main" id="{E1FBAE13-71C3-FC12-FDD9-7C052E6FEFC6}"/>
                  </a:ext>
                </a:extLst>
              </p:cNvPr>
              <p:cNvSpPr txBox="1">
                <a:spLocks noRot="1" noChangeAspect="1" noMove="1" noResize="1" noEditPoints="1" noAdjustHandles="1" noChangeArrowheads="1" noChangeShapeType="1" noTextEdit="1"/>
              </p:cNvSpPr>
              <p:nvPr/>
            </p:nvSpPr>
            <p:spPr>
              <a:xfrm>
                <a:off x="190991" y="3329225"/>
                <a:ext cx="4809743" cy="1569660"/>
              </a:xfrm>
              <a:prstGeom prst="rect">
                <a:avLst/>
              </a:prstGeom>
              <a:blipFill>
                <a:blip r:embed="rId6"/>
                <a:stretch>
                  <a:fillRect r="-526" b="-2419"/>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6B9FD008-9963-D3DD-9C8F-6F1DCFF2EE37}"/>
              </a:ext>
            </a:extLst>
          </p:cNvPr>
          <p:cNvSpPr txBox="1"/>
          <p:nvPr/>
        </p:nvSpPr>
        <p:spPr>
          <a:xfrm>
            <a:off x="263474" y="2731364"/>
            <a:ext cx="8581194" cy="338554"/>
          </a:xfrm>
          <a:prstGeom prst="rect">
            <a:avLst/>
          </a:prstGeom>
          <a:noFill/>
        </p:spPr>
        <p:txBody>
          <a:bodyPr wrap="square" rtlCol="0">
            <a:spAutoFit/>
          </a:bodyPr>
          <a:lstStyle/>
          <a:p>
            <a:pPr marL="342900" indent="-34290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Estimate point probability estimate for some measure of BMI value </a:t>
            </a:r>
          </a:p>
        </p:txBody>
      </p:sp>
      <p:cxnSp>
        <p:nvCxnSpPr>
          <p:cNvPr id="15" name="Straight Arrow Connector 14">
            <a:extLst>
              <a:ext uri="{FF2B5EF4-FFF2-40B4-BE49-F238E27FC236}">
                <a16:creationId xmlns:a16="http://schemas.microsoft.com/office/drawing/2014/main" id="{2D709C15-08C1-946C-9816-1A6B90FA0A96}"/>
              </a:ext>
            </a:extLst>
          </p:cNvPr>
          <p:cNvCxnSpPr>
            <a:cxnSpLocks/>
          </p:cNvCxnSpPr>
          <p:nvPr/>
        </p:nvCxnSpPr>
        <p:spPr>
          <a:xfrm>
            <a:off x="1246094" y="4898885"/>
            <a:ext cx="0" cy="32753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8053A66-D9B3-9424-744A-09307DCAFC0B}"/>
              </a:ext>
            </a:extLst>
          </p:cNvPr>
          <p:cNvCxnSpPr/>
          <p:nvPr/>
        </p:nvCxnSpPr>
        <p:spPr>
          <a:xfrm>
            <a:off x="4784349" y="5369859"/>
            <a:ext cx="53124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A0726B5-6C38-2CFF-598D-B97C6FC1F9E7}"/>
                  </a:ext>
                </a:extLst>
              </p:cNvPr>
              <p:cNvSpPr txBox="1"/>
              <p:nvPr/>
            </p:nvSpPr>
            <p:spPr>
              <a:xfrm>
                <a:off x="239960" y="6321390"/>
                <a:ext cx="4819514"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For instance, we estimate the probability of someone’s BMI being exactly </a:t>
                </a:r>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22.1</a:t>
                </a:r>
                <a:r>
                  <a:rPr lang="en-GB" sz="1200" dirty="0">
                    <a:latin typeface="Helvetica Neue" panose="02000503000000020004" pitchFamily="2" charset="0"/>
                    <a:ea typeface="Helvetica Neue" panose="02000503000000020004" pitchFamily="2" charset="0"/>
                    <a:cs typeface="Helvetica Neue" panose="02000503000000020004" pitchFamily="2" charset="0"/>
                  </a:rPr>
                  <a:t> which is 0.2509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25.1%</m:t>
                    </m:r>
                  </m:oMath>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9" name="TextBox 18">
                <a:extLst>
                  <a:ext uri="{FF2B5EF4-FFF2-40B4-BE49-F238E27FC236}">
                    <a16:creationId xmlns:a16="http://schemas.microsoft.com/office/drawing/2014/main" id="{2A0726B5-6C38-2CFF-598D-B97C6FC1F9E7}"/>
                  </a:ext>
                </a:extLst>
              </p:cNvPr>
              <p:cNvSpPr txBox="1">
                <a:spLocks noRot="1" noChangeAspect="1" noMove="1" noResize="1" noEditPoints="1" noAdjustHandles="1" noChangeArrowheads="1" noChangeShapeType="1" noTextEdit="1"/>
              </p:cNvSpPr>
              <p:nvPr/>
            </p:nvSpPr>
            <p:spPr>
              <a:xfrm>
                <a:off x="239960" y="6321390"/>
                <a:ext cx="4819514" cy="461665"/>
              </a:xfrm>
              <a:prstGeom prst="rect">
                <a:avLst/>
              </a:prstGeom>
              <a:blipFill>
                <a:blip r:embed="rId7"/>
                <a:stretch>
                  <a:fillRect b="-7895"/>
                </a:stretch>
              </a:blipFill>
            </p:spPr>
            <p:txBody>
              <a:bodyPr/>
              <a:lstStyle/>
              <a:p>
                <a:r>
                  <a:rPr lang="en-GB">
                    <a:noFill/>
                  </a:rPr>
                  <a:t> </a:t>
                </a:r>
              </a:p>
            </p:txBody>
          </p:sp>
        </mc:Fallback>
      </mc:AlternateContent>
      <p:sp>
        <p:nvSpPr>
          <p:cNvPr id="20" name="Slide Number Placeholder 3">
            <a:extLst>
              <a:ext uri="{FF2B5EF4-FFF2-40B4-BE49-F238E27FC236}">
                <a16:creationId xmlns:a16="http://schemas.microsoft.com/office/drawing/2014/main" id="{0385003B-8F75-93AD-4A1B-8A6BFF6FB42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cxnSp>
        <p:nvCxnSpPr>
          <p:cNvPr id="24" name="Straight Connector 23">
            <a:extLst>
              <a:ext uri="{FF2B5EF4-FFF2-40B4-BE49-F238E27FC236}">
                <a16:creationId xmlns:a16="http://schemas.microsoft.com/office/drawing/2014/main" id="{5DCC454A-EE97-3499-B09E-C4C080D4923F}"/>
              </a:ext>
            </a:extLst>
          </p:cNvPr>
          <p:cNvCxnSpPr/>
          <p:nvPr/>
        </p:nvCxnSpPr>
        <p:spPr>
          <a:xfrm>
            <a:off x="6013941" y="3953435"/>
            <a:ext cx="2457706" cy="0"/>
          </a:xfrm>
          <a:prstGeom prst="line">
            <a:avLst/>
          </a:prstGeom>
          <a:ln w="28575">
            <a:prstDash val="lgDash"/>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4F16EE7-40BE-94EE-6657-041D37EA14AC}"/>
              </a:ext>
            </a:extLst>
          </p:cNvPr>
          <p:cNvCxnSpPr/>
          <p:nvPr/>
        </p:nvCxnSpPr>
        <p:spPr>
          <a:xfrm>
            <a:off x="8471647" y="3953435"/>
            <a:ext cx="0" cy="2223247"/>
          </a:xfrm>
          <a:prstGeom prst="line">
            <a:avLst/>
          </a:prstGeom>
          <a:ln w="28575">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5A53B8F3-EB87-E743-3BAF-B9C219330D90}"/>
              </a:ext>
            </a:extLst>
          </p:cNvPr>
          <p:cNvSpPr txBox="1"/>
          <p:nvPr/>
        </p:nvSpPr>
        <p:spPr>
          <a:xfrm>
            <a:off x="8256501" y="6105837"/>
            <a:ext cx="588167"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22.1</a:t>
            </a:r>
          </a:p>
        </p:txBody>
      </p:sp>
      <p:sp>
        <p:nvSpPr>
          <p:cNvPr id="28" name="TextBox 27">
            <a:extLst>
              <a:ext uri="{FF2B5EF4-FFF2-40B4-BE49-F238E27FC236}">
                <a16:creationId xmlns:a16="http://schemas.microsoft.com/office/drawing/2014/main" id="{EF7EA4C3-8CE4-EB2B-9CFC-4D675BEDCE12}"/>
              </a:ext>
            </a:extLst>
          </p:cNvPr>
          <p:cNvSpPr txBox="1"/>
          <p:nvPr/>
        </p:nvSpPr>
        <p:spPr>
          <a:xfrm>
            <a:off x="4613177" y="3814935"/>
            <a:ext cx="1938119"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P(22.1, 23.0, 1.2)</a:t>
            </a:r>
          </a:p>
        </p:txBody>
      </p:sp>
      <p:sp>
        <p:nvSpPr>
          <p:cNvPr id="29" name="Rectangle 28">
            <a:extLst>
              <a:ext uri="{FF2B5EF4-FFF2-40B4-BE49-F238E27FC236}">
                <a16:creationId xmlns:a16="http://schemas.microsoft.com/office/drawing/2014/main" id="{E400F0CE-9765-44A1-71A9-964345BCFA82}"/>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1CFFD3C-27B1-352E-1D22-4086480150B4}"/>
              </a:ext>
            </a:extLst>
          </p:cNvPr>
          <p:cNvSpPr txBox="1"/>
          <p:nvPr/>
        </p:nvSpPr>
        <p:spPr>
          <a:xfrm>
            <a:off x="1004725" y="5703679"/>
            <a:ext cx="3681785"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Finding the probability that someone’s BMI is 22.1</a:t>
            </a:r>
          </a:p>
        </p:txBody>
      </p:sp>
      <p:sp>
        <p:nvSpPr>
          <p:cNvPr id="14" name="TextBox 13">
            <a:extLst>
              <a:ext uri="{FF2B5EF4-FFF2-40B4-BE49-F238E27FC236}">
                <a16:creationId xmlns:a16="http://schemas.microsoft.com/office/drawing/2014/main" id="{8457BF5E-EDF0-F7C3-B347-1D3872A664A0}"/>
              </a:ext>
            </a:extLst>
          </p:cNvPr>
          <p:cNvSpPr txBox="1"/>
          <p:nvPr/>
        </p:nvSpPr>
        <p:spPr>
          <a:xfrm>
            <a:off x="9287254" y="2900641"/>
            <a:ext cx="2641272" cy="246221"/>
          </a:xfrm>
          <a:prstGeom prst="rect">
            <a:avLst/>
          </a:prstGeom>
          <a:noFill/>
        </p:spPr>
        <p:txBody>
          <a:bodyPr wrap="square" rtlCol="0">
            <a:spAutoFit/>
          </a:bodyPr>
          <a:lstStyle/>
          <a:p>
            <a:pPr algn="r"/>
            <a:r>
              <a:rPr lang="en-GB" sz="1000" b="1" dirty="0" err="1">
                <a:latin typeface="Courier New" panose="02070309020205020404" pitchFamily="49" charset="0"/>
                <a:cs typeface="Courier New" panose="02070309020205020404" pitchFamily="49" charset="0"/>
              </a:rPr>
              <a:t>dnorm</a:t>
            </a:r>
            <a:r>
              <a:rPr lang="en-GB" sz="1000" b="1" dirty="0">
                <a:latin typeface="Courier New" panose="02070309020205020404" pitchFamily="49" charset="0"/>
                <a:cs typeface="Courier New" panose="02070309020205020404" pitchFamily="49" charset="0"/>
              </a:rPr>
              <a:t>(22.1, mean = 23, </a:t>
            </a:r>
            <a:r>
              <a:rPr lang="en-GB" sz="1000" b="1" dirty="0" err="1">
                <a:latin typeface="Courier New" panose="02070309020205020404" pitchFamily="49" charset="0"/>
                <a:cs typeface="Courier New" panose="02070309020205020404" pitchFamily="49" charset="0"/>
              </a:rPr>
              <a:t>sd</a:t>
            </a:r>
            <a:r>
              <a:rPr lang="en-GB" sz="1000" b="1" dirty="0">
                <a:latin typeface="Courier New" panose="02070309020205020404" pitchFamily="49" charset="0"/>
                <a:cs typeface="Courier New" panose="02070309020205020404" pitchFamily="49" charset="0"/>
              </a:rPr>
              <a:t>=1.2)</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4B1C791-1B62-0A01-5A1B-2FDAE90704C8}"/>
                  </a:ext>
                </a:extLst>
              </p:cNvPr>
              <p:cNvSpPr txBox="1"/>
              <p:nvPr/>
            </p:nvSpPr>
            <p:spPr>
              <a:xfrm>
                <a:off x="2094335" y="2140435"/>
                <a:ext cx="24597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norm</m:t>
                      </m:r>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6" name="TextBox 15">
                <a:extLst>
                  <a:ext uri="{FF2B5EF4-FFF2-40B4-BE49-F238E27FC236}">
                    <a16:creationId xmlns:a16="http://schemas.microsoft.com/office/drawing/2014/main" id="{84B1C791-1B62-0A01-5A1B-2FDAE90704C8}"/>
                  </a:ext>
                </a:extLst>
              </p:cNvPr>
              <p:cNvSpPr txBox="1">
                <a:spLocks noRot="1" noChangeAspect="1" noMove="1" noResize="1" noEditPoints="1" noAdjustHandles="1" noChangeArrowheads="1" noChangeShapeType="1" noTextEdit="1"/>
              </p:cNvSpPr>
              <p:nvPr/>
            </p:nvSpPr>
            <p:spPr>
              <a:xfrm>
                <a:off x="2094335" y="2140435"/>
                <a:ext cx="2459736" cy="369332"/>
              </a:xfrm>
              <a:prstGeom prst="rect">
                <a:avLst/>
              </a:prstGeom>
              <a:blipFill>
                <a:blip r:embed="rId8"/>
                <a:stretch>
                  <a:fillRect b="-16667"/>
                </a:stretch>
              </a:blipFill>
            </p:spPr>
            <p:txBody>
              <a:bodyPr/>
              <a:lstStyle/>
              <a:p>
                <a:r>
                  <a:rPr lang="en-GB">
                    <a:noFill/>
                  </a:rPr>
                  <a:t> </a:t>
                </a:r>
              </a:p>
            </p:txBody>
          </p:sp>
        </mc:Fallback>
      </mc:AlternateContent>
      <p:pic>
        <p:nvPicPr>
          <p:cNvPr id="17" name="Picture 16">
            <a:extLst>
              <a:ext uri="{FF2B5EF4-FFF2-40B4-BE49-F238E27FC236}">
                <a16:creationId xmlns:a16="http://schemas.microsoft.com/office/drawing/2014/main" id="{9D82EF5B-D9BE-4368-D43B-04C0A970776C}"/>
              </a:ext>
            </a:extLst>
          </p:cNvPr>
          <p:cNvPicPr>
            <a:picLocks noChangeAspect="1"/>
          </p:cNvPicPr>
          <p:nvPr/>
        </p:nvPicPr>
        <p:blipFill>
          <a:blip r:embed="rId9"/>
          <a:stretch>
            <a:fillRect/>
          </a:stretch>
        </p:blipFill>
        <p:spPr>
          <a:xfrm>
            <a:off x="0" y="2623"/>
            <a:ext cx="12192000" cy="970069"/>
          </a:xfrm>
          <a:prstGeom prst="rect">
            <a:avLst/>
          </a:prstGeom>
        </p:spPr>
      </p:pic>
    </p:spTree>
    <p:extLst>
      <p:ext uri="{BB962C8B-B14F-4D97-AF65-F5344CB8AC3E}">
        <p14:creationId xmlns:p14="http://schemas.microsoft.com/office/powerpoint/2010/main" val="1145854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 name="Picture 31" descr="A red and black diagram&#10;&#10;Description automatically generated">
            <a:extLst>
              <a:ext uri="{FF2B5EF4-FFF2-40B4-BE49-F238E27FC236}">
                <a16:creationId xmlns:a16="http://schemas.microsoft.com/office/drawing/2014/main" id="{CE99C4FC-6821-6996-C0D4-BD438417951D}"/>
              </a:ext>
            </a:extLst>
          </p:cNvPr>
          <p:cNvPicPr>
            <a:picLocks noChangeAspect="1"/>
          </p:cNvPicPr>
          <p:nvPr/>
        </p:nvPicPr>
        <p:blipFill>
          <a:blip r:embed="rId3"/>
          <a:stretch>
            <a:fillRect/>
          </a:stretch>
        </p:blipFill>
        <p:spPr>
          <a:xfrm>
            <a:off x="6095999" y="3184881"/>
            <a:ext cx="5917285" cy="3541687"/>
          </a:xfrm>
          <a:prstGeom prst="rect">
            <a:avLst/>
          </a:prstGeom>
        </p:spPr>
      </p:pic>
      <p:sp>
        <p:nvSpPr>
          <p:cNvPr id="8" name="TextBox 7">
            <a:extLst>
              <a:ext uri="{FF2B5EF4-FFF2-40B4-BE49-F238E27FC236}">
                <a16:creationId xmlns:a16="http://schemas.microsoft.com/office/drawing/2014/main" id="{17352B9B-2FB5-2508-F6DA-D95F13C03210}"/>
              </a:ext>
            </a:extLst>
          </p:cNvPr>
          <p:cNvSpPr txBox="1"/>
          <p:nvPr/>
        </p:nvSpPr>
        <p:spPr>
          <a:xfrm>
            <a:off x="190990" y="1856800"/>
            <a:ext cx="2964585" cy="698173"/>
          </a:xfrm>
          <a:prstGeom prst="rect">
            <a:avLst/>
          </a:prstGeom>
          <a:solidFill>
            <a:schemeClr val="accent1">
              <a:lumMod val="60000"/>
              <a:lumOff val="40000"/>
            </a:schemeClr>
          </a:solidFill>
        </p:spPr>
        <p:txBody>
          <a:bodyPr wrap="square" rtlCol="0">
            <a:spAutoFit/>
          </a:bodyPr>
          <a:lstStyle/>
          <a:p>
            <a:endParaRPr lang="en-GB" dirty="0"/>
          </a:p>
        </p:txBody>
      </p:sp>
      <p:sp>
        <p:nvSpPr>
          <p:cNvPr id="4" name="TextBox 3">
            <a:extLst>
              <a:ext uri="{FF2B5EF4-FFF2-40B4-BE49-F238E27FC236}">
                <a16:creationId xmlns:a16="http://schemas.microsoft.com/office/drawing/2014/main" id="{8273EBC9-1731-F79D-673A-36EE547A6FDC}"/>
              </a:ext>
            </a:extLst>
          </p:cNvPr>
          <p:cNvSpPr txBox="1"/>
          <p:nvPr/>
        </p:nvSpPr>
        <p:spPr>
          <a:xfrm>
            <a:off x="118873" y="1028940"/>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Gaussian (or Normal) Distribution [2]</a:t>
            </a:r>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BC9EBA-7425-9DEE-BBA4-0EFC699717BF}"/>
                  </a:ext>
                </a:extLst>
              </p:cNvPr>
              <p:cNvSpPr txBox="1"/>
              <p:nvPr/>
            </p:nvSpPr>
            <p:spPr>
              <a:xfrm>
                <a:off x="365582" y="1996921"/>
                <a:ext cx="2589812" cy="56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𝑦</m:t>
                          </m:r>
                          <m:r>
                            <a:rPr lang="en-GB" sz="1400" b="0" i="1" smtClean="0">
                              <a:latin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𝜇</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𝜎</m:t>
                          </m:r>
                        </m:e>
                      </m:d>
                      <m:r>
                        <a:rPr lang="en-GB" sz="1400" b="0" i="1" smtClean="0">
                          <a:latin typeface="Cambria Math" panose="02040503050406030204" pitchFamily="18" charset="0"/>
                        </a:rPr>
                        <m:t>=</m:t>
                      </m:r>
                      <m:nary>
                        <m:naryPr>
                          <m:limLoc m:val="undOvr"/>
                          <m:subHide m:val="on"/>
                          <m:supHide m:val="on"/>
                          <m:ctrlPr>
                            <a:rPr lang="en-GB" sz="1400" b="0" i="1" smtClean="0">
                              <a:latin typeface="Cambria Math" panose="02040503050406030204" pitchFamily="18" charset="0"/>
                            </a:rPr>
                          </m:ctrlPr>
                        </m:naryPr>
                        <m:sub/>
                        <m:sup/>
                        <m:e>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ea typeface="Cambria Math" panose="02040503050406030204" pitchFamily="18" charset="0"/>
                                </a:rPr>
                                <m:t>𝜎</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𝜋</m:t>
                                  </m:r>
                                </m:e>
                              </m:rad>
                            </m:den>
                          </m:f>
                          <m:sSup>
                            <m:sSupPr>
                              <m:ctrlPr>
                                <a:rPr lang="en-GB" sz="1400" i="1">
                                  <a:latin typeface="Cambria Math" panose="02040503050406030204" pitchFamily="18" charset="0"/>
                                </a:rPr>
                              </m:ctrlPr>
                            </m:sSupPr>
                            <m:e>
                              <m:r>
                                <m:rPr>
                                  <m:sty m:val="p"/>
                                </m:rPr>
                                <a:rPr lang="en-GB" sz="1400">
                                  <a:latin typeface="Cambria Math" panose="02040503050406030204" pitchFamily="18" charset="0"/>
                                </a:rPr>
                                <m:t>e</m:t>
                              </m:r>
                            </m:e>
                            <m:sup>
                              <m:r>
                                <a:rPr lang="en-GB" sz="1400" i="1">
                                  <a:latin typeface="Cambria Math" panose="02040503050406030204" pitchFamily="18" charset="0"/>
                                </a:rPr>
                                <m:t>−</m:t>
                              </m:r>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2</m:t>
                                  </m:r>
                                </m:den>
                              </m:f>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f>
                                        <m:fPr>
                                          <m:ctrlPr>
                                            <a:rPr lang="en-GB" sz="1400" i="1">
                                              <a:latin typeface="Cambria Math" panose="02040503050406030204" pitchFamily="18" charset="0"/>
                                            </a:rPr>
                                          </m:ctrlPr>
                                        </m:fPr>
                                        <m:num>
                                          <m:r>
                                            <a:rPr lang="en-GB" sz="1400" i="1" smtClean="0">
                                              <a:latin typeface="Cambria Math" panose="02040503050406030204" pitchFamily="18" charset="0"/>
                                            </a:rPr>
                                            <m:t>𝑦</m:t>
                                          </m:r>
                                          <m:r>
                                            <a:rPr lang="en-GB" sz="1400" i="1">
                                              <a:latin typeface="Cambria Math" panose="02040503050406030204" pitchFamily="18" charset="0"/>
                                            </a:rPr>
                                            <m:t>−</m:t>
                                          </m:r>
                                          <m:r>
                                            <a:rPr lang="en-GB" sz="1400" i="1">
                                              <a:latin typeface="Cambria Math" panose="02040503050406030204" pitchFamily="18" charset="0"/>
                                              <a:ea typeface="Cambria Math" panose="02040503050406030204" pitchFamily="18" charset="0"/>
                                            </a:rPr>
                                            <m:t>𝜇</m:t>
                                          </m:r>
                                        </m:num>
                                        <m:den>
                                          <m:r>
                                            <a:rPr lang="en-GB" sz="1400" i="1">
                                              <a:latin typeface="Cambria Math" panose="02040503050406030204" pitchFamily="18" charset="0"/>
                                              <a:ea typeface="Cambria Math" panose="02040503050406030204" pitchFamily="18" charset="0"/>
                                            </a:rPr>
                                            <m:t>𝜎</m:t>
                                          </m:r>
                                        </m:den>
                                      </m:f>
                                    </m:e>
                                  </m:d>
                                </m:e>
                                <m:sup>
                                  <m:r>
                                    <a:rPr lang="en-GB" sz="1400" i="1">
                                      <a:latin typeface="Cambria Math" panose="02040503050406030204" pitchFamily="18" charset="0"/>
                                    </a:rPr>
                                    <m:t>2</m:t>
                                  </m:r>
                                </m:sup>
                              </m:sSup>
                            </m:sup>
                          </m:sSup>
                        </m:e>
                      </m:nary>
                      <m:r>
                        <a:rPr lang="en-GB" sz="1400" b="0" i="1" smtClean="0">
                          <a:latin typeface="Cambria Math" panose="02040503050406030204" pitchFamily="18" charset="0"/>
                        </a:rPr>
                        <m:t>𝑑𝑦</m:t>
                      </m:r>
                    </m:oMath>
                  </m:oMathPara>
                </a14:m>
                <a:endParaRPr lang="en-GB" sz="1400" dirty="0"/>
              </a:p>
            </p:txBody>
          </p:sp>
        </mc:Choice>
        <mc:Fallback xmlns="">
          <p:sp>
            <p:nvSpPr>
              <p:cNvPr id="5" name="TextBox 4">
                <a:extLst>
                  <a:ext uri="{FF2B5EF4-FFF2-40B4-BE49-F238E27FC236}">
                    <a16:creationId xmlns:a16="http://schemas.microsoft.com/office/drawing/2014/main" id="{EFBC9EBA-7425-9DEE-BBA4-0EFC699717BF}"/>
                  </a:ext>
                </a:extLst>
              </p:cNvPr>
              <p:cNvSpPr txBox="1">
                <a:spLocks noRot="1" noChangeAspect="1" noMove="1" noResize="1" noEditPoints="1" noAdjustHandles="1" noChangeArrowheads="1" noChangeShapeType="1" noTextEdit="1"/>
              </p:cNvSpPr>
              <p:nvPr/>
            </p:nvSpPr>
            <p:spPr>
              <a:xfrm>
                <a:off x="365582" y="1996921"/>
                <a:ext cx="2589812" cy="565026"/>
              </a:xfrm>
              <a:prstGeom prst="rect">
                <a:avLst/>
              </a:prstGeom>
              <a:blipFill>
                <a:blip r:embed="rId5"/>
                <a:stretch>
                  <a:fillRect l="-976" t="-155556" r="-1951" b="-215556"/>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2A29DA76-793A-CB85-A5C3-8FF065EA8E86}"/>
              </a:ext>
            </a:extLst>
          </p:cNvPr>
          <p:cNvSpPr txBox="1"/>
          <p:nvPr/>
        </p:nvSpPr>
        <p:spPr>
          <a:xfrm>
            <a:off x="118873" y="1487468"/>
            <a:ext cx="343115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What is this used for?</a:t>
            </a:r>
          </a:p>
        </p:txBody>
      </p:sp>
      <p:sp>
        <p:nvSpPr>
          <p:cNvPr id="10" name="TextBox 9">
            <a:extLst>
              <a:ext uri="{FF2B5EF4-FFF2-40B4-BE49-F238E27FC236}">
                <a16:creationId xmlns:a16="http://schemas.microsoft.com/office/drawing/2014/main" id="{37803945-BFB2-44BE-F6DE-AE73FC94711B}"/>
              </a:ext>
            </a:extLst>
          </p:cNvPr>
          <p:cNvSpPr txBox="1"/>
          <p:nvPr/>
        </p:nvSpPr>
        <p:spPr>
          <a:xfrm>
            <a:off x="3245224" y="1515287"/>
            <a:ext cx="8581194" cy="584775"/>
          </a:xfrm>
          <a:prstGeom prst="rect">
            <a:avLst/>
          </a:prstGeom>
          <a:noFill/>
        </p:spPr>
        <p:txBody>
          <a:bodyPr wrap="square" rtlCol="0">
            <a:spAutoFit/>
          </a:bodyPr>
          <a:lstStyle/>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point probability estimate for a measured value (i.e. a probability density)</a:t>
            </a:r>
          </a:p>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cumulative probability.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5B92849-8877-3227-1D55-457024FCF983}"/>
                  </a:ext>
                </a:extLst>
              </p:cNvPr>
              <p:cNvSpPr txBox="1"/>
              <p:nvPr/>
            </p:nvSpPr>
            <p:spPr>
              <a:xfrm>
                <a:off x="217673" y="5201925"/>
                <a:ext cx="5023876" cy="56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solidFill>
                                <a:srgbClr val="FF0000"/>
                              </a:solidFill>
                              <a:latin typeface="Cambria Math" panose="02040503050406030204" pitchFamily="18" charset="0"/>
                            </a:rPr>
                            <m:t>15.0</m:t>
                          </m:r>
                          <m:r>
                            <a:rPr lang="en-GB" sz="1400" i="1">
                              <a:solidFill>
                                <a:srgbClr val="FF0000"/>
                              </a:solidFill>
                              <a:latin typeface="Cambria Math" panose="02040503050406030204" pitchFamily="18" charset="0"/>
                              <a:ea typeface="Cambria Math" panose="02040503050406030204" pitchFamily="18" charset="0"/>
                            </a:rPr>
                            <m:t>≤</m:t>
                          </m:r>
                          <m:r>
                            <a:rPr lang="en-GB" sz="1400" b="0" i="1" smtClean="0">
                              <a:solidFill>
                                <a:srgbClr val="FF0000"/>
                              </a:solidFill>
                              <a:latin typeface="Cambria Math" panose="02040503050406030204" pitchFamily="18" charset="0"/>
                            </a:rPr>
                            <m:t>𝑦</m:t>
                          </m:r>
                          <m:r>
                            <a:rPr lang="en-GB" sz="1400" b="0" i="1" smtClean="0">
                              <a:solidFill>
                                <a:srgbClr val="FF0000"/>
                              </a:solidFill>
                              <a:latin typeface="Cambria Math" panose="02040503050406030204" pitchFamily="18" charset="0"/>
                              <a:ea typeface="Cambria Math" panose="02040503050406030204" pitchFamily="18" charset="0"/>
                            </a:rPr>
                            <m:t>≤</m:t>
                          </m:r>
                          <m:r>
                            <a:rPr lang="en-GB" sz="1400" b="0" i="1" smtClean="0">
                              <a:solidFill>
                                <a:srgbClr val="FF0000"/>
                              </a:solidFill>
                              <a:latin typeface="Cambria Math" panose="02040503050406030204" pitchFamily="18" charset="0"/>
                            </a:rPr>
                            <m:t>22.1</m:t>
                          </m:r>
                          <m:r>
                            <a:rPr lang="en-GB" sz="1400" b="0" i="1" smtClean="0">
                              <a:solidFill>
                                <a:schemeClr val="tx1"/>
                              </a:solidFill>
                              <a:latin typeface="Cambria Math" panose="02040503050406030204" pitchFamily="18" charset="0"/>
                            </a:rPr>
                            <m:t>, </m:t>
                          </m:r>
                          <m:r>
                            <a:rPr lang="en-GB" sz="1400" b="0" i="1" smtClean="0">
                              <a:latin typeface="Cambria Math" panose="02040503050406030204" pitchFamily="18" charset="0"/>
                            </a:rPr>
                            <m:t>23.0</m:t>
                          </m:r>
                          <m:r>
                            <a:rPr lang="en-GB" sz="1400" b="0" i="1" smtClean="0">
                              <a:latin typeface="Cambria Math" panose="02040503050406030204" pitchFamily="18" charset="0"/>
                              <a:ea typeface="Cambria Math" panose="02040503050406030204" pitchFamily="18" charset="0"/>
                            </a:rPr>
                            <m:t>, 1.2</m:t>
                          </m:r>
                        </m:e>
                      </m:d>
                      <m:r>
                        <a:rPr lang="en-GB" sz="1400" b="0" i="1" smtClean="0">
                          <a:latin typeface="Cambria Math" panose="02040503050406030204" pitchFamily="18" charset="0"/>
                        </a:rPr>
                        <m:t>=</m:t>
                      </m:r>
                      <m:nary>
                        <m:naryPr>
                          <m:limLoc m:val="undOvr"/>
                          <m:subHide m:val="on"/>
                          <m:supHide m:val="on"/>
                          <m:ctrlPr>
                            <a:rPr lang="en-GB" sz="1400" b="0" i="1" smtClean="0">
                              <a:latin typeface="Cambria Math" panose="02040503050406030204" pitchFamily="18" charset="0"/>
                            </a:rPr>
                          </m:ctrlPr>
                        </m:naryPr>
                        <m:sub/>
                        <m:sup/>
                        <m:e>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1.2</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2(3.1415193)</m:t>
                                  </m:r>
                                </m:e>
                              </m:rad>
                            </m:den>
                          </m:f>
                          <m:sSup>
                            <m:sSupPr>
                              <m:ctrlPr>
                                <a:rPr lang="en-GB" sz="1400" i="1">
                                  <a:latin typeface="Cambria Math" panose="02040503050406030204" pitchFamily="18" charset="0"/>
                                </a:rPr>
                              </m:ctrlPr>
                            </m:sSupPr>
                            <m:e>
                              <m:r>
                                <m:rPr>
                                  <m:sty m:val="p"/>
                                </m:rPr>
                                <a:rPr lang="en-GB" sz="1400">
                                  <a:latin typeface="Cambria Math" panose="02040503050406030204" pitchFamily="18" charset="0"/>
                                </a:rPr>
                                <m:t>e</m:t>
                              </m:r>
                            </m:e>
                            <m:sup>
                              <m:r>
                                <a:rPr lang="en-GB" sz="1400" i="1">
                                  <a:latin typeface="Cambria Math" panose="02040503050406030204" pitchFamily="18" charset="0"/>
                                </a:rPr>
                                <m:t>−</m:t>
                              </m:r>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2</m:t>
                                  </m:r>
                                </m:den>
                              </m:f>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f>
                                        <m:fPr>
                                          <m:ctrlPr>
                                            <a:rPr lang="en-GB" sz="1400" i="1">
                                              <a:latin typeface="Cambria Math" panose="02040503050406030204" pitchFamily="18" charset="0"/>
                                            </a:rPr>
                                          </m:ctrlPr>
                                        </m:fPr>
                                        <m:num>
                                          <m:r>
                                            <a:rPr lang="en-GB" sz="1400" i="1">
                                              <a:solidFill>
                                                <a:srgbClr val="FF0000"/>
                                              </a:solidFill>
                                              <a:latin typeface="Cambria Math" panose="02040503050406030204" pitchFamily="18" charset="0"/>
                                            </a:rPr>
                                            <m:t>𝑦</m:t>
                                          </m:r>
                                          <m:r>
                                            <a:rPr lang="en-GB" sz="1400" i="1">
                                              <a:latin typeface="Cambria Math" panose="02040503050406030204" pitchFamily="18" charset="0"/>
                                            </a:rPr>
                                            <m:t>−23.0</m:t>
                                          </m:r>
                                        </m:num>
                                        <m:den>
                                          <m:r>
                                            <a:rPr lang="en-GB" sz="1400" i="1">
                                              <a:latin typeface="Cambria Math" panose="02040503050406030204" pitchFamily="18" charset="0"/>
                                              <a:ea typeface="Cambria Math" panose="02040503050406030204" pitchFamily="18" charset="0"/>
                                            </a:rPr>
                                            <m:t>1.2</m:t>
                                          </m:r>
                                        </m:den>
                                      </m:f>
                                    </m:e>
                                  </m:d>
                                </m:e>
                                <m:sup>
                                  <m:r>
                                    <a:rPr lang="en-GB" sz="1400" i="1">
                                      <a:latin typeface="Cambria Math" panose="02040503050406030204" pitchFamily="18" charset="0"/>
                                    </a:rPr>
                                    <m:t>2</m:t>
                                  </m:r>
                                </m:sup>
                              </m:sSup>
                            </m:sup>
                          </m:sSup>
                        </m:e>
                      </m:nary>
                    </m:oMath>
                  </m:oMathPara>
                </a14:m>
                <a:endParaRPr lang="en-GB" sz="1400" dirty="0"/>
              </a:p>
            </p:txBody>
          </p:sp>
        </mc:Choice>
        <mc:Fallback xmlns="">
          <p:sp>
            <p:nvSpPr>
              <p:cNvPr id="11" name="TextBox 10">
                <a:extLst>
                  <a:ext uri="{FF2B5EF4-FFF2-40B4-BE49-F238E27FC236}">
                    <a16:creationId xmlns:a16="http://schemas.microsoft.com/office/drawing/2014/main" id="{85B92849-8877-3227-1D55-457024FCF983}"/>
                  </a:ext>
                </a:extLst>
              </p:cNvPr>
              <p:cNvSpPr txBox="1">
                <a:spLocks noRot="1" noChangeAspect="1" noMove="1" noResize="1" noEditPoints="1" noAdjustHandles="1" noChangeArrowheads="1" noChangeShapeType="1" noTextEdit="1"/>
              </p:cNvSpPr>
              <p:nvPr/>
            </p:nvSpPr>
            <p:spPr>
              <a:xfrm>
                <a:off x="217673" y="5201925"/>
                <a:ext cx="5023876" cy="565026"/>
              </a:xfrm>
              <a:prstGeom prst="rect">
                <a:avLst/>
              </a:prstGeom>
              <a:blipFill>
                <a:blip r:embed="rId6"/>
                <a:stretch>
                  <a:fillRect l="-505" t="-150000" b="-2108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FBAE13-71C3-FC12-FDD9-7C052E6FEFC6}"/>
                  </a:ext>
                </a:extLst>
              </p:cNvPr>
              <p:cNvSpPr txBox="1"/>
              <p:nvPr/>
            </p:nvSpPr>
            <p:spPr>
              <a:xfrm>
                <a:off x="118873" y="3135343"/>
                <a:ext cx="4952840" cy="1938992"/>
              </a:xfrm>
              <a:prstGeom prst="rect">
                <a:avLst/>
              </a:prstGeom>
              <a:noFill/>
            </p:spPr>
            <p:txBody>
              <a:bodyPr wrap="square" rtlCol="0">
                <a:spAutoFit/>
              </a:bodyPr>
              <a:lstStyle/>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These INPUTS were used to generate this curve</a:t>
                </a:r>
                <a:endParaRPr lang="en-GB" sz="1200" dirty="0">
                  <a:latin typeface="Helvetica Neue Light" panose="02000403000000020004" pitchFamily="2" charset="0"/>
                  <a:ea typeface="Helvetica Neue Light" panose="02000403000000020004" pitchFamily="2" charset="0"/>
                </a:endParaRPr>
              </a:p>
              <a:p>
                <a:pPr marL="285750" indent="-285750" algn="l">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𝜇</m:t>
                    </m:r>
                    <m:r>
                      <a:rPr lang="en-GB" sz="1200" b="0" i="1" smtClean="0">
                        <a:latin typeface="Cambria Math" panose="02040503050406030204" pitchFamily="18" charset="0"/>
                        <a:ea typeface="Helvetica Neue Light" panose="02000403000000020004" pitchFamily="2" charset="0"/>
                      </a:rPr>
                      <m:t>= </m:t>
                    </m:r>
                  </m:oMath>
                </a14:m>
                <a:r>
                  <a:rPr lang="en-GB" sz="1200" dirty="0">
                    <a:latin typeface="Helvetica Neue Light" panose="02000403000000020004" pitchFamily="2" charset="0"/>
                    <a:ea typeface="Helvetica Neue Light" panose="02000403000000020004" pitchFamily="2" charset="0"/>
                  </a:rPr>
                  <a:t>23.0 (i.e., assumed mean for BMI)</a:t>
                </a:r>
              </a:p>
              <a:p>
                <a:pPr marL="285750" indent="-285750">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1.2 (i.e., assumed standard deviation for BMI)</a:t>
                </a:r>
              </a:p>
              <a:p>
                <a:pPr marL="285750" indent="-285750" algn="l">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𝜋</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3.141593</a:t>
                </a:r>
              </a:p>
              <a:p>
                <a:pPr marL="285750" indent="-285750" algn="l">
                  <a:buFont typeface="Wingdings" pitchFamily="2" charset="2"/>
                  <a:buChar char="§"/>
                </a:pPr>
                <a:r>
                  <a:rPr lang="en-GB" sz="1200" dirty="0">
                    <a:latin typeface="Helvetica Neue Light" panose="02000403000000020004" pitchFamily="2" charset="0"/>
                    <a:ea typeface="Helvetica Neue Light" panose="02000403000000020004" pitchFamily="2" charset="0"/>
                  </a:rPr>
                  <a:t>BMI data ranging from 15.0 to 32.0 (at increments of 0.1, so 15.0, 15.1, 15.2… 31.8, 31.9 and 32.0)</a:t>
                </a:r>
              </a:p>
              <a:p>
                <a:pPr algn="l"/>
                <a:endParaRPr lang="en-GB" sz="1200" dirty="0">
                  <a:latin typeface="Helvetica Neue Light" panose="02000403000000020004" pitchFamily="2" charset="0"/>
                  <a:ea typeface="Helvetica Neue Light" panose="02000403000000020004" pitchFamily="2" charset="0"/>
                </a:endParaRPr>
              </a:p>
              <a:p>
                <a:pPr algn="l"/>
                <a:endParaRPr lang="en-GB" sz="1200" b="1" dirty="0">
                  <a:latin typeface="Helvetica Neue Light" panose="02000403000000020004" pitchFamily="2" charset="0"/>
                  <a:ea typeface="Helvetica Neue Light" panose="02000403000000020004" pitchFamily="2" charset="0"/>
                </a:endParaRPr>
              </a:p>
              <a:p>
                <a:pPr algn="l"/>
                <a:r>
                  <a:rPr lang="en-GB" sz="1200" b="1" dirty="0">
                    <a:latin typeface="Helvetica Neue Light" panose="02000403000000020004" pitchFamily="2" charset="0"/>
                    <a:ea typeface="Helvetica Neue Light" panose="02000403000000020004" pitchFamily="2" charset="0"/>
                  </a:rPr>
                  <a:t>FINDING TO AREA UNDER THE CURVE FOR BMI </a:t>
                </a:r>
              </a:p>
              <a:p>
                <a:pPr algn="l"/>
                <a:r>
                  <a:rPr lang="en-GB" sz="1200" b="1" dirty="0">
                    <a:latin typeface="Helvetica Neue Light" panose="02000403000000020004" pitchFamily="2" charset="0"/>
                    <a:ea typeface="Helvetica Neue Light" panose="02000403000000020004" pitchFamily="2" charset="0"/>
                  </a:rPr>
                  <a:t>being </a:t>
                </a:r>
                <a:r>
                  <a:rPr lang="en-GB" sz="1200" b="1" u="sng" dirty="0">
                    <a:solidFill>
                      <a:srgbClr val="FF0000"/>
                    </a:solidFill>
                    <a:latin typeface="Helvetica Neue Light" panose="02000403000000020004" pitchFamily="2" charset="0"/>
                    <a:ea typeface="Helvetica Neue Light" panose="02000403000000020004" pitchFamily="2" charset="0"/>
                  </a:rPr>
                  <a:t>15.0 to 22.1</a:t>
                </a:r>
              </a:p>
            </p:txBody>
          </p:sp>
        </mc:Choice>
        <mc:Fallback xmlns="">
          <p:sp>
            <p:nvSpPr>
              <p:cNvPr id="12" name="TextBox 11">
                <a:extLst>
                  <a:ext uri="{FF2B5EF4-FFF2-40B4-BE49-F238E27FC236}">
                    <a16:creationId xmlns:a16="http://schemas.microsoft.com/office/drawing/2014/main" id="{E1FBAE13-71C3-FC12-FDD9-7C052E6FEFC6}"/>
                  </a:ext>
                </a:extLst>
              </p:cNvPr>
              <p:cNvSpPr txBox="1">
                <a:spLocks noRot="1" noChangeAspect="1" noMove="1" noResize="1" noEditPoints="1" noAdjustHandles="1" noChangeArrowheads="1" noChangeShapeType="1" noTextEdit="1"/>
              </p:cNvSpPr>
              <p:nvPr/>
            </p:nvSpPr>
            <p:spPr>
              <a:xfrm>
                <a:off x="118873" y="3135343"/>
                <a:ext cx="4952840" cy="1938992"/>
              </a:xfrm>
              <a:prstGeom prst="rect">
                <a:avLst/>
              </a:prstGeom>
              <a:blipFill>
                <a:blip r:embed="rId7"/>
                <a:stretch>
                  <a:fillRect b="-1299"/>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6B9FD008-9963-D3DD-9C8F-6F1DCFF2EE37}"/>
              </a:ext>
            </a:extLst>
          </p:cNvPr>
          <p:cNvSpPr txBox="1"/>
          <p:nvPr/>
        </p:nvSpPr>
        <p:spPr>
          <a:xfrm>
            <a:off x="118873" y="2698385"/>
            <a:ext cx="11562945" cy="338554"/>
          </a:xfrm>
          <a:prstGeom prst="rect">
            <a:avLst/>
          </a:prstGeom>
          <a:noFill/>
        </p:spPr>
        <p:txBody>
          <a:bodyPr wrap="square" rtlCol="0">
            <a:spAutoFit/>
          </a:bodyPr>
          <a:lstStyle/>
          <a:p>
            <a:pPr marL="342900" indent="-34290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Estimate the cumulative probability (</a:t>
            </a:r>
            <a:r>
              <a:rPr lang="en-GB" sz="1600" b="1" dirty="0">
                <a:latin typeface="Helvetica Neue" panose="02000503000000020004" pitchFamily="2" charset="0"/>
                <a:ea typeface="Helvetica Neue" panose="02000503000000020004" pitchFamily="2" charset="0"/>
                <a:cs typeface="Helvetica Neue" panose="02000503000000020004" pitchFamily="2" charset="0"/>
              </a:rPr>
              <a:t>cumulative density function [CDF]</a:t>
            </a:r>
            <a:r>
              <a:rPr lang="en-GB" sz="1600" dirty="0">
                <a:latin typeface="Helvetica Neue" panose="02000503000000020004" pitchFamily="2" charset="0"/>
                <a:ea typeface="Helvetica Neue" panose="02000503000000020004" pitchFamily="2" charset="0"/>
                <a:cs typeface="Helvetica Neue" panose="02000503000000020004" pitchFamily="2" charset="0"/>
              </a:rPr>
              <a:t>) for some range of BMI values</a:t>
            </a:r>
          </a:p>
        </p:txBody>
      </p:sp>
      <p:cxnSp>
        <p:nvCxnSpPr>
          <p:cNvPr id="18" name="Straight Arrow Connector 17">
            <a:extLst>
              <a:ext uri="{FF2B5EF4-FFF2-40B4-BE49-F238E27FC236}">
                <a16:creationId xmlns:a16="http://schemas.microsoft.com/office/drawing/2014/main" id="{98053A66-D9B3-9424-744A-09307DCAFC0B}"/>
              </a:ext>
            </a:extLst>
          </p:cNvPr>
          <p:cNvCxnSpPr>
            <a:cxnSpLocks/>
            <a:stCxn id="11" idx="3"/>
          </p:cNvCxnSpPr>
          <p:nvPr/>
        </p:nvCxnSpPr>
        <p:spPr>
          <a:xfrm>
            <a:off x="5241549" y="5484438"/>
            <a:ext cx="316636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A0726B5-6C38-2CFF-598D-B97C6FC1F9E7}"/>
                  </a:ext>
                </a:extLst>
              </p:cNvPr>
              <p:cNvSpPr txBox="1"/>
              <p:nvPr/>
            </p:nvSpPr>
            <p:spPr>
              <a:xfrm>
                <a:off x="190990" y="6080237"/>
                <a:ext cx="4819514"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For instance, we estimated the cumulative probability (CDF) of someone’s BMI being between </a:t>
                </a:r>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15.0 and 22.1</a:t>
                </a:r>
                <a:r>
                  <a:rPr lang="en-GB" sz="1200" dirty="0">
                    <a:latin typeface="Helvetica Neue" panose="02000503000000020004" pitchFamily="2" charset="0"/>
                    <a:ea typeface="Helvetica Neue" panose="02000503000000020004" pitchFamily="2" charset="0"/>
                    <a:cs typeface="Helvetica Neue" panose="02000503000000020004" pitchFamily="2" charset="0"/>
                  </a:rPr>
                  <a:t> is 0.2266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22.7%</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The area of the curve is the estimated CDF. </a:t>
                </a:r>
              </a:p>
            </p:txBody>
          </p:sp>
        </mc:Choice>
        <mc:Fallback xmlns="">
          <p:sp>
            <p:nvSpPr>
              <p:cNvPr id="19" name="TextBox 18">
                <a:extLst>
                  <a:ext uri="{FF2B5EF4-FFF2-40B4-BE49-F238E27FC236}">
                    <a16:creationId xmlns:a16="http://schemas.microsoft.com/office/drawing/2014/main" id="{2A0726B5-6C38-2CFF-598D-B97C6FC1F9E7}"/>
                  </a:ext>
                </a:extLst>
              </p:cNvPr>
              <p:cNvSpPr txBox="1">
                <a:spLocks noRot="1" noChangeAspect="1" noMove="1" noResize="1" noEditPoints="1" noAdjustHandles="1" noChangeArrowheads="1" noChangeShapeType="1" noTextEdit="1"/>
              </p:cNvSpPr>
              <p:nvPr/>
            </p:nvSpPr>
            <p:spPr>
              <a:xfrm>
                <a:off x="190990" y="6080237"/>
                <a:ext cx="4819514" cy="646331"/>
              </a:xfrm>
              <a:prstGeom prst="rect">
                <a:avLst/>
              </a:prstGeom>
              <a:blipFill>
                <a:blip r:embed="rId8"/>
                <a:stretch>
                  <a:fillRect b="-7692"/>
                </a:stretch>
              </a:blipFill>
            </p:spPr>
            <p:txBody>
              <a:bodyPr/>
              <a:lstStyle/>
              <a:p>
                <a:r>
                  <a:rPr lang="en-GB">
                    <a:noFill/>
                  </a:rPr>
                  <a:t> </a:t>
                </a:r>
              </a:p>
            </p:txBody>
          </p:sp>
        </mc:Fallback>
      </mc:AlternateContent>
      <p:sp>
        <p:nvSpPr>
          <p:cNvPr id="20" name="Slide Number Placeholder 3">
            <a:extLst>
              <a:ext uri="{FF2B5EF4-FFF2-40B4-BE49-F238E27FC236}">
                <a16:creationId xmlns:a16="http://schemas.microsoft.com/office/drawing/2014/main" id="{0385003B-8F75-93AD-4A1B-8A6BFF6FB42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
        <p:nvSpPr>
          <p:cNvPr id="29" name="Rectangle 28">
            <a:extLst>
              <a:ext uri="{FF2B5EF4-FFF2-40B4-BE49-F238E27FC236}">
                <a16:creationId xmlns:a16="http://schemas.microsoft.com/office/drawing/2014/main" id="{E400F0CE-9765-44A1-71A9-964345BCFA82}"/>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extLst>
              <a:ext uri="{FF2B5EF4-FFF2-40B4-BE49-F238E27FC236}">
                <a16:creationId xmlns:a16="http://schemas.microsoft.com/office/drawing/2014/main" id="{75E8DF22-ADED-3B9B-605D-C2ABDC9C2958}"/>
              </a:ext>
            </a:extLst>
          </p:cNvPr>
          <p:cNvCxnSpPr>
            <a:cxnSpLocks/>
          </p:cNvCxnSpPr>
          <p:nvPr/>
        </p:nvCxnSpPr>
        <p:spPr>
          <a:xfrm>
            <a:off x="5241549" y="3801036"/>
            <a:ext cx="363351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47E2E667-A10B-1469-14AB-949DD272D047}"/>
              </a:ext>
            </a:extLst>
          </p:cNvPr>
          <p:cNvSpPr/>
          <p:nvPr/>
        </p:nvSpPr>
        <p:spPr>
          <a:xfrm>
            <a:off x="4911256" y="3148358"/>
            <a:ext cx="295835" cy="130535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TextBox 37">
            <a:extLst>
              <a:ext uri="{FF2B5EF4-FFF2-40B4-BE49-F238E27FC236}">
                <a16:creationId xmlns:a16="http://schemas.microsoft.com/office/drawing/2014/main" id="{D2A5C61C-4C4B-8E33-48B7-5FAFD88C67B8}"/>
              </a:ext>
            </a:extLst>
          </p:cNvPr>
          <p:cNvSpPr txBox="1"/>
          <p:nvPr/>
        </p:nvSpPr>
        <p:spPr>
          <a:xfrm>
            <a:off x="7960771" y="3012232"/>
            <a:ext cx="4052513" cy="246221"/>
          </a:xfrm>
          <a:prstGeom prst="rect">
            <a:avLst/>
          </a:prstGeom>
          <a:noFill/>
        </p:spPr>
        <p:txBody>
          <a:bodyPr wrap="square" rtlCol="0">
            <a:spAutoFit/>
          </a:bodyPr>
          <a:lstStyle/>
          <a:p>
            <a:pPr algn="r"/>
            <a:r>
              <a:rPr lang="en-GB" sz="1000" b="1" dirty="0" err="1">
                <a:latin typeface="Courier New" panose="02070309020205020404" pitchFamily="49" charset="0"/>
                <a:cs typeface="Courier New" panose="02070309020205020404" pitchFamily="49" charset="0"/>
              </a:rPr>
              <a:t>pnorm</a:t>
            </a:r>
            <a:r>
              <a:rPr lang="en-GB" sz="1000" b="1" dirty="0">
                <a:latin typeface="Courier New" panose="02070309020205020404" pitchFamily="49" charset="0"/>
                <a:cs typeface="Courier New" panose="02070309020205020404" pitchFamily="49" charset="0"/>
              </a:rPr>
              <a:t>(22.1, mean = 23, </a:t>
            </a:r>
            <a:r>
              <a:rPr lang="en-GB" sz="1000" b="1" dirty="0" err="1">
                <a:latin typeface="Courier New" panose="02070309020205020404" pitchFamily="49" charset="0"/>
                <a:cs typeface="Courier New" panose="02070309020205020404" pitchFamily="49" charset="0"/>
              </a:rPr>
              <a:t>sd</a:t>
            </a:r>
            <a:r>
              <a:rPr lang="en-GB" sz="1000" b="1" dirty="0">
                <a:latin typeface="Courier New" panose="02070309020205020404" pitchFamily="49" charset="0"/>
                <a:cs typeface="Courier New" panose="02070309020205020404" pitchFamily="49" charset="0"/>
              </a:rPr>
              <a:t>=1.2, </a:t>
            </a:r>
            <a:r>
              <a:rPr lang="en-GB" sz="1000" b="1" dirty="0" err="1">
                <a:latin typeface="Courier New" panose="02070309020205020404" pitchFamily="49" charset="0"/>
                <a:cs typeface="Courier New" panose="02070309020205020404" pitchFamily="49" charset="0"/>
              </a:rPr>
              <a:t>lower.tail</a:t>
            </a:r>
            <a:r>
              <a:rPr lang="en-GB" sz="1000" b="1" dirty="0">
                <a:latin typeface="Courier New" panose="02070309020205020404" pitchFamily="49" charset="0"/>
                <a:cs typeface="Courier New" panose="02070309020205020404" pitchFamily="49" charset="0"/>
              </a:rPr>
              <a:t> = TRUE)</a:t>
            </a:r>
          </a:p>
        </p:txBody>
      </p:sp>
      <p:sp>
        <p:nvSpPr>
          <p:cNvPr id="39" name="TextBox 38">
            <a:extLst>
              <a:ext uri="{FF2B5EF4-FFF2-40B4-BE49-F238E27FC236}">
                <a16:creationId xmlns:a16="http://schemas.microsoft.com/office/drawing/2014/main" id="{8EB6197A-6270-2A58-AE38-B8B4BB1A8403}"/>
              </a:ext>
            </a:extLst>
          </p:cNvPr>
          <p:cNvSpPr txBox="1"/>
          <p:nvPr/>
        </p:nvSpPr>
        <p:spPr>
          <a:xfrm>
            <a:off x="8580975" y="6126367"/>
            <a:ext cx="588167"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22.1</a:t>
            </a:r>
          </a:p>
        </p:txBody>
      </p:sp>
      <p:sp>
        <p:nvSpPr>
          <p:cNvPr id="40" name="TextBox 39">
            <a:extLst>
              <a:ext uri="{FF2B5EF4-FFF2-40B4-BE49-F238E27FC236}">
                <a16:creationId xmlns:a16="http://schemas.microsoft.com/office/drawing/2014/main" id="{189AFA37-CE96-45BD-D5EF-38DB01BB145F}"/>
              </a:ext>
            </a:extLst>
          </p:cNvPr>
          <p:cNvSpPr txBox="1"/>
          <p:nvPr/>
        </p:nvSpPr>
        <p:spPr>
          <a:xfrm>
            <a:off x="6690145" y="6126367"/>
            <a:ext cx="588167"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15.0</a:t>
            </a:r>
          </a:p>
        </p:txBody>
      </p:sp>
      <p:sp>
        <p:nvSpPr>
          <p:cNvPr id="41" name="TextBox 40">
            <a:extLst>
              <a:ext uri="{FF2B5EF4-FFF2-40B4-BE49-F238E27FC236}">
                <a16:creationId xmlns:a16="http://schemas.microsoft.com/office/drawing/2014/main" id="{2B84CEFE-3333-E7F6-FC94-5E3B0904C20C}"/>
              </a:ext>
            </a:extLst>
          </p:cNvPr>
          <p:cNvSpPr txBox="1"/>
          <p:nvPr/>
        </p:nvSpPr>
        <p:spPr>
          <a:xfrm>
            <a:off x="365582" y="5702565"/>
            <a:ext cx="4454425"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Finding the probability that someone’s BMI is at most 22.1</a:t>
            </a:r>
          </a:p>
        </p:txBody>
      </p:sp>
      <p:cxnSp>
        <p:nvCxnSpPr>
          <p:cNvPr id="42" name="Straight Arrow Connector 41">
            <a:extLst>
              <a:ext uri="{FF2B5EF4-FFF2-40B4-BE49-F238E27FC236}">
                <a16:creationId xmlns:a16="http://schemas.microsoft.com/office/drawing/2014/main" id="{EF5DACCD-A551-3349-6774-82E5FA8B2838}"/>
              </a:ext>
            </a:extLst>
          </p:cNvPr>
          <p:cNvCxnSpPr>
            <a:cxnSpLocks/>
          </p:cNvCxnSpPr>
          <p:nvPr/>
        </p:nvCxnSpPr>
        <p:spPr>
          <a:xfrm>
            <a:off x="932328" y="4998708"/>
            <a:ext cx="0" cy="32753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03770AD-4B08-FE65-61BF-319593427382}"/>
                  </a:ext>
                </a:extLst>
              </p:cNvPr>
              <p:cNvSpPr txBox="1"/>
              <p:nvPr/>
            </p:nvSpPr>
            <p:spPr>
              <a:xfrm>
                <a:off x="2506167" y="2170086"/>
                <a:ext cx="24597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norm</m:t>
                      </m:r>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44" name="TextBox 43">
                <a:extLst>
                  <a:ext uri="{FF2B5EF4-FFF2-40B4-BE49-F238E27FC236}">
                    <a16:creationId xmlns:a16="http://schemas.microsoft.com/office/drawing/2014/main" id="{903770AD-4B08-FE65-61BF-319593427382}"/>
                  </a:ext>
                </a:extLst>
              </p:cNvPr>
              <p:cNvSpPr txBox="1">
                <a:spLocks noRot="1" noChangeAspect="1" noMove="1" noResize="1" noEditPoints="1" noAdjustHandles="1" noChangeArrowheads="1" noChangeShapeType="1" noTextEdit="1"/>
              </p:cNvSpPr>
              <p:nvPr/>
            </p:nvSpPr>
            <p:spPr>
              <a:xfrm>
                <a:off x="2506167" y="2170086"/>
                <a:ext cx="2459736" cy="369332"/>
              </a:xfrm>
              <a:prstGeom prst="rect">
                <a:avLst/>
              </a:prstGeom>
              <a:blipFill>
                <a:blip r:embed="rId9"/>
                <a:stretch>
                  <a:fillRect b="-12903"/>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30054A26-ECFF-AD76-E902-BA0D3742D3BA}"/>
              </a:ext>
            </a:extLst>
          </p:cNvPr>
          <p:cNvPicPr>
            <a:picLocks noChangeAspect="1"/>
          </p:cNvPicPr>
          <p:nvPr/>
        </p:nvPicPr>
        <p:blipFill>
          <a:blip r:embed="rId10"/>
          <a:stretch>
            <a:fillRect/>
          </a:stretch>
        </p:blipFill>
        <p:spPr>
          <a:xfrm>
            <a:off x="0" y="2623"/>
            <a:ext cx="12192000" cy="970069"/>
          </a:xfrm>
          <a:prstGeom prst="rect">
            <a:avLst/>
          </a:prstGeom>
        </p:spPr>
      </p:pic>
    </p:spTree>
    <p:extLst>
      <p:ext uri="{BB962C8B-B14F-4D97-AF65-F5344CB8AC3E}">
        <p14:creationId xmlns:p14="http://schemas.microsoft.com/office/powerpoint/2010/main" val="3709394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68164" y="95838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4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Understanding how to generate a probability distribution [Part 2]:</a:t>
            </a:r>
            <a:endParaRPr lang="en-GB" sz="24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A698F03F-C603-9A48-A6C1-7674BAFEE58E}"/>
              </a:ext>
            </a:extLst>
          </p:cNvPr>
          <p:cNvSpPr txBox="1"/>
          <p:nvPr/>
        </p:nvSpPr>
        <p:spPr>
          <a:xfrm>
            <a:off x="190991" y="1449369"/>
            <a:ext cx="11508169" cy="1569660"/>
          </a:xfrm>
          <a:prstGeom prst="rect">
            <a:avLst/>
          </a:prstGeom>
          <a:noFill/>
        </p:spPr>
        <p:txBody>
          <a:bodyPr wrap="square" rtlCol="0">
            <a:spAutoFit/>
          </a:bodyPr>
          <a:lstStyle/>
          <a:p>
            <a:pPr algn="l"/>
            <a:r>
              <a:rPr lang="en-GB" sz="1600" dirty="0">
                <a:latin typeface="Helvetica Neue Light" panose="02000403000000020004" pitchFamily="2" charset="0"/>
                <a:ea typeface="Helvetica Neue Light" panose="02000403000000020004" pitchFamily="2" charset="0"/>
              </a:rPr>
              <a:t>The key information is knowing the </a:t>
            </a:r>
            <a:r>
              <a:rPr lang="en-GB" sz="1600" b="1" u="sng" dirty="0">
                <a:latin typeface="Helvetica Neue Light" panose="02000403000000020004" pitchFamily="2" charset="0"/>
                <a:ea typeface="Helvetica Neue Light" panose="02000403000000020004" pitchFamily="2" charset="0"/>
              </a:rPr>
              <a:t>characteristic</a:t>
            </a:r>
            <a:r>
              <a:rPr lang="en-GB" sz="1600" dirty="0">
                <a:latin typeface="Helvetica Neue Light" panose="02000403000000020004" pitchFamily="2" charset="0"/>
                <a:ea typeface="Helvetica Neue Light" panose="02000403000000020004" pitchFamily="2" charset="0"/>
              </a:rPr>
              <a:t> of the variable, as well as the </a:t>
            </a:r>
            <a:r>
              <a:rPr lang="en-GB" sz="1600" b="1" u="sng" dirty="0">
                <a:latin typeface="Helvetica Neue Light" panose="02000403000000020004" pitchFamily="2" charset="0"/>
                <a:ea typeface="Helvetica Neue Light" panose="02000403000000020004" pitchFamily="2" charset="0"/>
              </a:rPr>
              <a:t>parameters</a:t>
            </a:r>
            <a:r>
              <a:rPr lang="en-GB" sz="1600" dirty="0">
                <a:latin typeface="Helvetica Neue Light" panose="02000403000000020004" pitchFamily="2" charset="0"/>
                <a:ea typeface="Helvetica Neue Light" panose="02000403000000020004" pitchFamily="2" charset="0"/>
              </a:rPr>
              <a:t> to be specified or estimated. This will dictate how you will select the appropriate </a:t>
            </a:r>
            <a:r>
              <a:rPr lang="en-GB" sz="1600" b="1" dirty="0">
                <a:latin typeface="Helvetica Neue Light" panose="02000403000000020004" pitchFamily="2" charset="0"/>
                <a:ea typeface="Helvetica Neue Light" panose="02000403000000020004" pitchFamily="2" charset="0"/>
              </a:rPr>
              <a:t>probability distribution.</a:t>
            </a:r>
            <a:endParaRPr lang="en-GB" sz="1600" dirty="0">
              <a:latin typeface="Helvetica Neue Light" panose="02000403000000020004" pitchFamily="2" charset="0"/>
              <a:ea typeface="Helvetica Neue Light" panose="02000403000000020004" pitchFamily="2" charset="0"/>
            </a:endParaRPr>
          </a:p>
          <a:p>
            <a:pPr algn="l"/>
            <a:endParaRPr lang="en-GB" sz="1600" dirty="0">
              <a:latin typeface="Helvetica Neue Light" panose="02000403000000020004" pitchFamily="2" charset="0"/>
              <a:ea typeface="Helvetica Neue Light" panose="02000403000000020004" pitchFamily="2" charset="0"/>
            </a:endParaRPr>
          </a:p>
          <a:p>
            <a:pPr algn="l"/>
            <a:r>
              <a:rPr lang="en-GB" sz="1600" dirty="0">
                <a:latin typeface="Helvetica Neue Light" panose="02000403000000020004" pitchFamily="2" charset="0"/>
                <a:ea typeface="Helvetica Neue Light" panose="02000403000000020004" pitchFamily="2" charset="0"/>
              </a:rPr>
              <a:t>For instance, we want find out the prevalence of children in reception who are underweight (BMI &lt; 17.5). Without data, we have prior knowledge that 35% of kids are underweight. We understand what the probability will be in observing 7 kids (out of 30 in classroom) being underweight. </a:t>
            </a:r>
          </a:p>
        </p:txBody>
      </p:sp>
      <p:sp>
        <p:nvSpPr>
          <p:cNvPr id="6" name="Rectangle 5">
            <a:extLst>
              <a:ext uri="{FF2B5EF4-FFF2-40B4-BE49-F238E27FC236}">
                <a16:creationId xmlns:a16="http://schemas.microsoft.com/office/drawing/2014/main" id="{9EB32545-263D-4197-2F29-9EDACE4A4A1E}"/>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D6498564-5A72-8379-B4F0-8EA7EDAA5392}"/>
              </a:ext>
            </a:extLst>
          </p:cNvPr>
          <p:cNvSpPr txBox="1"/>
          <p:nvPr/>
        </p:nvSpPr>
        <p:spPr>
          <a:xfrm>
            <a:off x="5943600" y="3130452"/>
            <a:ext cx="5984394" cy="3046988"/>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When determining the probability distribution of such variable. Consider the following:</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Characteristic: </a:t>
            </a:r>
            <a:r>
              <a:rPr lang="en-GB" sz="1600" dirty="0">
                <a:latin typeface="Helvetica Neue" panose="02000503000000020004" pitchFamily="2" charset="0"/>
                <a:ea typeface="Helvetica Neue" panose="02000503000000020004" pitchFamily="2" charset="0"/>
                <a:cs typeface="Helvetica Neue" panose="02000503000000020004" pitchFamily="2" charset="0"/>
              </a:rPr>
              <a:t>Here, the outcome measure is an proportion (i.e., 7 out of 30) with details on numerator and denominator; and hence it discrete; it’s aggregated binary measure and so </a:t>
            </a:r>
            <a:r>
              <a:rPr lang="en-GB" sz="1600" b="1" dirty="0">
                <a:latin typeface="Helvetica Neue" panose="02000503000000020004" pitchFamily="2" charset="0"/>
                <a:ea typeface="Helvetica Neue" panose="02000503000000020004" pitchFamily="2" charset="0"/>
                <a:cs typeface="Helvetica Neue" panose="02000503000000020004" pitchFamily="2" charset="0"/>
              </a:rPr>
              <a:t>we are using a PMF (probability mass function)</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parameter’s you have knowledge of is a proportion. </a:t>
            </a:r>
          </a:p>
          <a:p>
            <a:pPr marL="285750" indent="-285750">
              <a:buFont typeface="Wingdings" pitchFamily="2" charset="2"/>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Probability Mass Function</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r>
              <a:rPr lang="en-GB" sz="1600" b="1" u="sng" dirty="0">
                <a:latin typeface="Helvetica Neue" panose="02000503000000020004" pitchFamily="2" charset="0"/>
                <a:ea typeface="Helvetica Neue" panose="02000503000000020004" pitchFamily="2" charset="0"/>
                <a:cs typeface="Helvetica Neue" panose="02000503000000020004" pitchFamily="2" charset="0"/>
              </a:rPr>
              <a:t>Binomial Distribution</a:t>
            </a:r>
          </a:p>
        </p:txBody>
      </p:sp>
      <p:sp>
        <p:nvSpPr>
          <p:cNvPr id="7" name="TextBox 6">
            <a:extLst>
              <a:ext uri="{FF2B5EF4-FFF2-40B4-BE49-F238E27FC236}">
                <a16:creationId xmlns:a16="http://schemas.microsoft.com/office/drawing/2014/main" id="{C95F3744-78AF-D5F8-D34D-F1E02D4D0E61}"/>
              </a:ext>
            </a:extLst>
          </p:cNvPr>
          <p:cNvSpPr txBox="1"/>
          <p:nvPr/>
        </p:nvSpPr>
        <p:spPr>
          <a:xfrm>
            <a:off x="5226423" y="6360530"/>
            <a:ext cx="4540558" cy="369332"/>
          </a:xfrm>
          <a:prstGeom prst="rect">
            <a:avLst/>
          </a:prstGeom>
          <a:noFill/>
        </p:spPr>
        <p:txBody>
          <a:bodyPr wrap="squar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How was this PMF created?</a:t>
            </a:r>
          </a:p>
        </p:txBody>
      </p:sp>
      <p:pic>
        <p:nvPicPr>
          <p:cNvPr id="14" name="Picture 13" descr="A graph of a number of kids underweight&#10;&#10;Description automatically generated">
            <a:extLst>
              <a:ext uri="{FF2B5EF4-FFF2-40B4-BE49-F238E27FC236}">
                <a16:creationId xmlns:a16="http://schemas.microsoft.com/office/drawing/2014/main" id="{CA001445-B41D-78EE-30B9-147D650B3134}"/>
              </a:ext>
            </a:extLst>
          </p:cNvPr>
          <p:cNvPicPr>
            <a:picLocks noChangeAspect="1"/>
          </p:cNvPicPr>
          <p:nvPr/>
        </p:nvPicPr>
        <p:blipFill>
          <a:blip r:embed="rId3"/>
          <a:stretch>
            <a:fillRect/>
          </a:stretch>
        </p:blipFill>
        <p:spPr>
          <a:xfrm>
            <a:off x="68164" y="3229777"/>
            <a:ext cx="5802170" cy="2848338"/>
          </a:xfrm>
          <a:prstGeom prst="rect">
            <a:avLst/>
          </a:prstGeom>
        </p:spPr>
      </p:pic>
      <p:cxnSp>
        <p:nvCxnSpPr>
          <p:cNvPr id="8" name="Straight Arrow Connector 7">
            <a:extLst>
              <a:ext uri="{FF2B5EF4-FFF2-40B4-BE49-F238E27FC236}">
                <a16:creationId xmlns:a16="http://schemas.microsoft.com/office/drawing/2014/main" id="{8A272636-8D92-8806-175C-20D48BACF7AD}"/>
              </a:ext>
            </a:extLst>
          </p:cNvPr>
          <p:cNvCxnSpPr>
            <a:cxnSpLocks/>
            <a:stCxn id="7" idx="1"/>
          </p:cNvCxnSpPr>
          <p:nvPr/>
        </p:nvCxnSpPr>
        <p:spPr>
          <a:xfrm flipH="1" flipV="1">
            <a:off x="4069976" y="5899619"/>
            <a:ext cx="1156447" cy="6455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1087EE8-A27E-7E77-3DC4-F5C242787DE2}"/>
              </a:ext>
            </a:extLst>
          </p:cNvPr>
          <p:cNvPicPr>
            <a:picLocks noChangeAspect="1"/>
          </p:cNvPicPr>
          <p:nvPr/>
        </p:nvPicPr>
        <p:blipFill>
          <a:blip r:embed="rId4"/>
          <a:stretch>
            <a:fillRect/>
          </a:stretch>
        </p:blipFill>
        <p:spPr>
          <a:xfrm>
            <a:off x="0" y="2623"/>
            <a:ext cx="12192000" cy="970069"/>
          </a:xfrm>
          <a:prstGeom prst="rect">
            <a:avLst/>
          </a:prstGeom>
        </p:spPr>
      </p:pic>
    </p:spTree>
    <p:extLst>
      <p:ext uri="{BB962C8B-B14F-4D97-AF65-F5344CB8AC3E}">
        <p14:creationId xmlns:p14="http://schemas.microsoft.com/office/powerpoint/2010/main" val="1084613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352B9B-2FB5-2508-F6DA-D95F13C03210}"/>
              </a:ext>
            </a:extLst>
          </p:cNvPr>
          <p:cNvSpPr txBox="1"/>
          <p:nvPr/>
        </p:nvSpPr>
        <p:spPr>
          <a:xfrm>
            <a:off x="190990" y="1856800"/>
            <a:ext cx="2776327" cy="698173"/>
          </a:xfrm>
          <a:prstGeom prst="rect">
            <a:avLst/>
          </a:prstGeom>
          <a:solidFill>
            <a:schemeClr val="accent1">
              <a:lumMod val="60000"/>
              <a:lumOff val="40000"/>
            </a:schemeClr>
          </a:solidFill>
        </p:spPr>
        <p:txBody>
          <a:bodyPr wrap="square" rtlCol="0">
            <a:spAutoFit/>
          </a:bodyPr>
          <a:lstStyle/>
          <a:p>
            <a:endParaRPr lang="en-GB" dirty="0"/>
          </a:p>
        </p:txBody>
      </p:sp>
      <p:sp>
        <p:nvSpPr>
          <p:cNvPr id="4" name="TextBox 3">
            <a:extLst>
              <a:ext uri="{FF2B5EF4-FFF2-40B4-BE49-F238E27FC236}">
                <a16:creationId xmlns:a16="http://schemas.microsoft.com/office/drawing/2014/main" id="{8273EBC9-1731-F79D-673A-36EE547A6FDC}"/>
              </a:ext>
            </a:extLst>
          </p:cNvPr>
          <p:cNvSpPr txBox="1"/>
          <p:nvPr/>
        </p:nvSpPr>
        <p:spPr>
          <a:xfrm>
            <a:off x="118873" y="1028940"/>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Binomial Distribution [1]</a:t>
            </a:r>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BC9EBA-7425-9DEE-BBA4-0EFC699717BF}"/>
                  </a:ext>
                </a:extLst>
              </p:cNvPr>
              <p:cNvSpPr txBox="1"/>
              <p:nvPr/>
            </p:nvSpPr>
            <p:spPr>
              <a:xfrm>
                <a:off x="365582" y="1996921"/>
                <a:ext cx="2435603" cy="360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𝑦</m:t>
                          </m:r>
                          <m:r>
                            <a:rPr lang="en-GB" sz="1400" b="0" i="1" smtClean="0">
                              <a:latin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𝑛</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rPr>
                        <m:t>= </m:t>
                      </m:r>
                      <m:d>
                        <m:dPr>
                          <m:ctrlPr>
                            <a:rPr lang="en-GB" sz="1400" b="0" i="1" smtClean="0">
                              <a:latin typeface="Cambria Math" panose="02040503050406030204" pitchFamily="18" charset="0"/>
                            </a:rPr>
                          </m:ctrlPr>
                        </m:dPr>
                        <m:e>
                          <m:m>
                            <m:mPr>
                              <m:mcs>
                                <m:mc>
                                  <m:mcPr>
                                    <m:count m:val="1"/>
                                    <m:mcJc m:val="center"/>
                                  </m:mcPr>
                                </m:mc>
                              </m:mcs>
                              <m:ctrlPr>
                                <a:rPr lang="en-GB" sz="1400" b="0" i="1" smtClean="0">
                                  <a:latin typeface="Cambria Math" panose="02040503050406030204" pitchFamily="18" charset="0"/>
                                </a:rPr>
                              </m:ctrlPr>
                            </m:mPr>
                            <m:mr>
                              <m:e>
                                <m:r>
                                  <m:rPr>
                                    <m:brk m:alnAt="7"/>
                                  </m:rPr>
                                  <a:rPr lang="en-GB" sz="1400" b="0" i="1" smtClean="0">
                                    <a:latin typeface="Cambria Math" panose="02040503050406030204" pitchFamily="18" charset="0"/>
                                  </a:rPr>
                                  <m:t>𝑛</m:t>
                                </m:r>
                              </m:e>
                            </m:mr>
                            <m:mr>
                              <m:e>
                                <m:r>
                                  <a:rPr lang="en-GB" sz="1400" b="0" i="1" smtClean="0">
                                    <a:latin typeface="Cambria Math" panose="02040503050406030204" pitchFamily="18" charset="0"/>
                                  </a:rPr>
                                  <m:t>𝑦</m:t>
                                </m:r>
                              </m:e>
                            </m:mr>
                          </m:m>
                        </m:e>
                      </m:d>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ea typeface="Cambria Math" panose="02040503050406030204" pitchFamily="18" charset="0"/>
                            </a:rPr>
                            <m:t>𝜃</m:t>
                          </m:r>
                        </m:e>
                        <m:sup>
                          <m:r>
                            <a:rPr lang="en-GB" sz="1400" b="0" i="1" smtClean="0">
                              <a:latin typeface="Cambria Math" panose="02040503050406030204" pitchFamily="18" charset="0"/>
                            </a:rPr>
                            <m:t>𝑦</m:t>
                          </m:r>
                        </m:sup>
                      </m:sSup>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r>
                                <a:rPr lang="en-GB" sz="1400" b="0" i="1" smtClean="0">
                                  <a:latin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𝜃</m:t>
                              </m:r>
                            </m:e>
                          </m:d>
                        </m:e>
                        <m:sup>
                          <m:r>
                            <a:rPr lang="en-GB" sz="1400" b="0" i="1" smtClean="0">
                              <a:latin typeface="Cambria Math" panose="02040503050406030204" pitchFamily="18" charset="0"/>
                            </a:rPr>
                            <m:t>𝑛</m:t>
                          </m:r>
                          <m:r>
                            <a:rPr lang="en-GB" sz="1400" b="0" i="1" smtClean="0">
                              <a:latin typeface="Cambria Math" panose="02040503050406030204" pitchFamily="18" charset="0"/>
                            </a:rPr>
                            <m:t>−</m:t>
                          </m:r>
                          <m:r>
                            <a:rPr lang="en-GB" sz="1400" b="0" i="1" smtClean="0">
                              <a:latin typeface="Cambria Math" panose="02040503050406030204" pitchFamily="18" charset="0"/>
                            </a:rPr>
                            <m:t>𝑦</m:t>
                          </m:r>
                        </m:sup>
                      </m:sSup>
                    </m:oMath>
                  </m:oMathPara>
                </a14:m>
                <a:endParaRPr lang="en-GB" sz="1400" dirty="0"/>
              </a:p>
            </p:txBody>
          </p:sp>
        </mc:Choice>
        <mc:Fallback xmlns="">
          <p:sp>
            <p:nvSpPr>
              <p:cNvPr id="5" name="TextBox 4">
                <a:extLst>
                  <a:ext uri="{FF2B5EF4-FFF2-40B4-BE49-F238E27FC236}">
                    <a16:creationId xmlns:a16="http://schemas.microsoft.com/office/drawing/2014/main" id="{EFBC9EBA-7425-9DEE-BBA4-0EFC699717BF}"/>
                  </a:ext>
                </a:extLst>
              </p:cNvPr>
              <p:cNvSpPr txBox="1">
                <a:spLocks noRot="1" noChangeAspect="1" noMove="1" noResize="1" noEditPoints="1" noAdjustHandles="1" noChangeArrowheads="1" noChangeShapeType="1" noTextEdit="1"/>
              </p:cNvSpPr>
              <p:nvPr/>
            </p:nvSpPr>
            <p:spPr>
              <a:xfrm>
                <a:off x="365582" y="1996921"/>
                <a:ext cx="2435603" cy="360291"/>
              </a:xfrm>
              <a:prstGeom prst="rect">
                <a:avLst/>
              </a:prstGeom>
              <a:blipFill>
                <a:blip r:embed="rId3"/>
                <a:stretch>
                  <a:fillRect b="-17241"/>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2A29DA76-793A-CB85-A5C3-8FF065EA8E86}"/>
              </a:ext>
            </a:extLst>
          </p:cNvPr>
          <p:cNvSpPr txBox="1"/>
          <p:nvPr/>
        </p:nvSpPr>
        <p:spPr>
          <a:xfrm>
            <a:off x="118873" y="1487468"/>
            <a:ext cx="343115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What is this used for?</a:t>
            </a:r>
          </a:p>
        </p:txBody>
      </p:sp>
      <p:sp>
        <p:nvSpPr>
          <p:cNvPr id="10" name="TextBox 9">
            <a:extLst>
              <a:ext uri="{FF2B5EF4-FFF2-40B4-BE49-F238E27FC236}">
                <a16:creationId xmlns:a16="http://schemas.microsoft.com/office/drawing/2014/main" id="{37803945-BFB2-44BE-F6DE-AE73FC94711B}"/>
              </a:ext>
            </a:extLst>
          </p:cNvPr>
          <p:cNvSpPr txBox="1"/>
          <p:nvPr/>
        </p:nvSpPr>
        <p:spPr>
          <a:xfrm>
            <a:off x="3245224" y="1515287"/>
            <a:ext cx="8581194" cy="584775"/>
          </a:xfrm>
          <a:prstGeom prst="rect">
            <a:avLst/>
          </a:prstGeom>
          <a:noFill/>
        </p:spPr>
        <p:txBody>
          <a:bodyPr wrap="square" rtlCol="0">
            <a:spAutoFit/>
          </a:bodyPr>
          <a:lstStyle/>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point probability estimate for a measured value (i.e. a probability density)</a:t>
            </a:r>
          </a:p>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cumulative probability.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5B92849-8877-3227-1D55-457024FCF983}"/>
                  </a:ext>
                </a:extLst>
              </p:cNvPr>
              <p:cNvSpPr txBox="1"/>
              <p:nvPr/>
            </p:nvSpPr>
            <p:spPr>
              <a:xfrm>
                <a:off x="1004725" y="5107960"/>
                <a:ext cx="3274101" cy="396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solidFill>
                                <a:srgbClr val="FF0000"/>
                              </a:solidFill>
                              <a:latin typeface="Cambria Math" panose="02040503050406030204" pitchFamily="18" charset="0"/>
                            </a:rPr>
                            <m:t>𝑦</m:t>
                          </m:r>
                          <m:r>
                            <a:rPr lang="en-GB" sz="1400" b="0" i="1" smtClean="0">
                              <a:solidFill>
                                <a:schemeClr val="tx1"/>
                              </a:solidFill>
                              <a:latin typeface="Cambria Math" panose="02040503050406030204" pitchFamily="18" charset="0"/>
                            </a:rPr>
                            <m:t>, 30</m:t>
                          </m:r>
                          <m:r>
                            <a:rPr lang="en-GB" sz="1400" b="0" i="1" smtClean="0">
                              <a:latin typeface="Cambria Math" panose="02040503050406030204" pitchFamily="18" charset="0"/>
                              <a:ea typeface="Cambria Math" panose="02040503050406030204" pitchFamily="18" charset="0"/>
                            </a:rPr>
                            <m:t>, 0.35</m:t>
                          </m:r>
                        </m:e>
                      </m:d>
                      <m:r>
                        <a:rPr lang="en-GB" sz="1400" b="0" i="1" smtClean="0">
                          <a:latin typeface="Cambria Math" panose="02040503050406030204" pitchFamily="18" charset="0"/>
                        </a:rPr>
                        <m:t>=</m:t>
                      </m:r>
                      <m:d>
                        <m:dPr>
                          <m:ctrlPr>
                            <a:rPr lang="en-GB" sz="1400" i="1">
                              <a:latin typeface="Cambria Math" panose="02040503050406030204" pitchFamily="18" charset="0"/>
                            </a:rPr>
                          </m:ctrlPr>
                        </m:dPr>
                        <m:e>
                          <m:m>
                            <m:mPr>
                              <m:mcs>
                                <m:mc>
                                  <m:mcPr>
                                    <m:count m:val="1"/>
                                    <m:mcJc m:val="center"/>
                                  </m:mcPr>
                                </m:mc>
                              </m:mcs>
                              <m:ctrlPr>
                                <a:rPr lang="en-GB" sz="1400" i="1">
                                  <a:latin typeface="Cambria Math" panose="02040503050406030204" pitchFamily="18" charset="0"/>
                                </a:rPr>
                              </m:ctrlPr>
                            </m:mPr>
                            <m:mr>
                              <m:e>
                                <m:r>
                                  <m:rPr>
                                    <m:brk m:alnAt="7"/>
                                  </m:rPr>
                                  <a:rPr lang="en-GB" sz="1400" b="0" i="1" smtClean="0">
                                    <a:latin typeface="Cambria Math" panose="02040503050406030204" pitchFamily="18" charset="0"/>
                                  </a:rPr>
                                  <m:t>3</m:t>
                                </m:r>
                                <m:r>
                                  <a:rPr lang="en-GB" sz="1400" b="0" i="1" smtClean="0">
                                    <a:latin typeface="Cambria Math" panose="02040503050406030204" pitchFamily="18" charset="0"/>
                                  </a:rPr>
                                  <m:t>0</m:t>
                                </m:r>
                              </m:e>
                            </m:mr>
                            <m:mr>
                              <m:e>
                                <m:r>
                                  <a:rPr lang="en-GB" sz="1400" b="0" i="1" smtClean="0">
                                    <a:solidFill>
                                      <a:srgbClr val="FF0000"/>
                                    </a:solidFill>
                                    <a:latin typeface="Cambria Math" panose="02040503050406030204" pitchFamily="18" charset="0"/>
                                  </a:rPr>
                                  <m:t>𝑦</m:t>
                                </m:r>
                              </m:e>
                            </m:mr>
                          </m:m>
                        </m:e>
                      </m:d>
                      <m:sSup>
                        <m:sSupPr>
                          <m:ctrlPr>
                            <a:rPr lang="en-GB" sz="1400" i="1">
                              <a:latin typeface="Cambria Math" panose="02040503050406030204" pitchFamily="18" charset="0"/>
                            </a:rPr>
                          </m:ctrlPr>
                        </m:sSupPr>
                        <m:e>
                          <m:r>
                            <a:rPr lang="en-GB" sz="1400" b="0" i="1" smtClean="0">
                              <a:latin typeface="Cambria Math" panose="02040503050406030204" pitchFamily="18" charset="0"/>
                            </a:rPr>
                            <m:t>0.35</m:t>
                          </m:r>
                        </m:e>
                        <m:sup>
                          <m:r>
                            <a:rPr lang="en-GB" sz="1400" i="1" smtClean="0">
                              <a:solidFill>
                                <a:srgbClr val="FF0000"/>
                              </a:solidFill>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GB" sz="1400" i="1">
                                  <a:latin typeface="Cambria Math" panose="02040503050406030204" pitchFamily="18" charset="0"/>
                                </a:rPr>
                                <m:t>1−</m:t>
                              </m:r>
                              <m:r>
                                <a:rPr lang="en-GB" sz="1400" b="0" i="1" smtClean="0">
                                  <a:latin typeface="Cambria Math" panose="02040503050406030204" pitchFamily="18" charset="0"/>
                                </a:rPr>
                                <m:t>0.35</m:t>
                              </m:r>
                            </m:e>
                          </m:d>
                        </m:e>
                        <m:sup>
                          <m:r>
                            <a:rPr lang="en-GB" sz="1400" b="0" i="1" smtClean="0">
                              <a:latin typeface="Cambria Math" panose="02040503050406030204" pitchFamily="18" charset="0"/>
                              <a:ea typeface="Cambria Math" panose="02040503050406030204" pitchFamily="18" charset="0"/>
                            </a:rPr>
                            <m:t>30</m:t>
                          </m:r>
                          <m:r>
                            <a:rPr lang="en-GB" sz="1400" i="1">
                              <a:latin typeface="Cambria Math" panose="02040503050406030204" pitchFamily="18" charset="0"/>
                            </a:rPr>
                            <m:t>−</m:t>
                          </m:r>
                          <m:r>
                            <a:rPr lang="en-GB" sz="1400" i="1" smtClean="0">
                              <a:solidFill>
                                <a:srgbClr val="FF0000"/>
                              </a:solidFill>
                              <a:latin typeface="Cambria Math" panose="02040503050406030204" pitchFamily="18" charset="0"/>
                            </a:rPr>
                            <m:t>𝑦</m:t>
                          </m:r>
                        </m:sup>
                      </m:sSup>
                    </m:oMath>
                  </m:oMathPara>
                </a14:m>
                <a:endParaRPr lang="en-GB" sz="1400" dirty="0"/>
              </a:p>
            </p:txBody>
          </p:sp>
        </mc:Choice>
        <mc:Fallback xmlns="">
          <p:sp>
            <p:nvSpPr>
              <p:cNvPr id="11" name="TextBox 10">
                <a:extLst>
                  <a:ext uri="{FF2B5EF4-FFF2-40B4-BE49-F238E27FC236}">
                    <a16:creationId xmlns:a16="http://schemas.microsoft.com/office/drawing/2014/main" id="{85B92849-8877-3227-1D55-457024FCF983}"/>
                  </a:ext>
                </a:extLst>
              </p:cNvPr>
              <p:cNvSpPr txBox="1">
                <a:spLocks noRot="1" noChangeAspect="1" noMove="1" noResize="1" noEditPoints="1" noAdjustHandles="1" noChangeArrowheads="1" noChangeShapeType="1" noTextEdit="1"/>
              </p:cNvSpPr>
              <p:nvPr/>
            </p:nvSpPr>
            <p:spPr>
              <a:xfrm>
                <a:off x="1004725" y="5107960"/>
                <a:ext cx="3274101" cy="396070"/>
              </a:xfrm>
              <a:prstGeom prst="rect">
                <a:avLst/>
              </a:prstGeom>
              <a:blipFill>
                <a:blip r:embed="rId4"/>
                <a:stretch>
                  <a:fillRect l="-775" t="-3125"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FBAE13-71C3-FC12-FDD9-7C052E6FEFC6}"/>
                  </a:ext>
                </a:extLst>
              </p:cNvPr>
              <p:cNvSpPr txBox="1"/>
              <p:nvPr/>
            </p:nvSpPr>
            <p:spPr>
              <a:xfrm>
                <a:off x="190991" y="3329225"/>
                <a:ext cx="4809743" cy="1754326"/>
              </a:xfrm>
              <a:prstGeom prst="rect">
                <a:avLst/>
              </a:prstGeom>
              <a:noFill/>
            </p:spPr>
            <p:txBody>
              <a:bodyPr wrap="square" rtlCol="0">
                <a:spAutoFit/>
              </a:bodyPr>
              <a:lstStyle/>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FIXED INPUTS</a:t>
                </a:r>
                <a:endParaRPr lang="en-GB" sz="1200" dirty="0">
                  <a:latin typeface="Helvetica Neue Light" panose="02000403000000020004" pitchFamily="2" charset="0"/>
                  <a:ea typeface="Helvetica Neue Light" panose="02000403000000020004" pitchFamily="2" charset="0"/>
                </a:endParaRPr>
              </a:p>
              <a:p>
                <a:pPr marL="285750" indent="-285750" algn="l">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𝑛</m:t>
                    </m:r>
                    <m:r>
                      <a:rPr lang="en-GB" sz="1200" b="0" i="1" smtClean="0">
                        <a:latin typeface="Cambria Math" panose="02040503050406030204" pitchFamily="18" charset="0"/>
                        <a:ea typeface="Helvetica Neue Light" panose="02000403000000020004" pitchFamily="2" charset="0"/>
                      </a:rPr>
                      <m:t>= </m:t>
                    </m:r>
                  </m:oMath>
                </a14:m>
                <a:r>
                  <a:rPr lang="en-GB" sz="1200" dirty="0">
                    <a:latin typeface="Helvetica Neue Light" panose="02000403000000020004" pitchFamily="2" charset="0"/>
                    <a:ea typeface="Helvetica Neue Light" panose="02000403000000020004" pitchFamily="2" charset="0"/>
                  </a:rPr>
                  <a:t>30 (i.e., total number of kids in a class)</a:t>
                </a:r>
              </a:p>
              <a:p>
                <a:pPr marL="285750" indent="-285750">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0.35 (i.e., prior knowledge of prevalence of children underweight in reception)</a:t>
                </a:r>
              </a:p>
              <a:p>
                <a:pPr algn="l"/>
                <a:endParaRPr lang="en-GB" sz="1200" dirty="0">
                  <a:latin typeface="Helvetica Neue Light" panose="02000403000000020004" pitchFamily="2" charset="0"/>
                  <a:ea typeface="Helvetica Neue Light" panose="02000403000000020004" pitchFamily="2" charset="0"/>
                </a:endParaRPr>
              </a:p>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INPUTS</a:t>
                </a:r>
              </a:p>
              <a:p>
                <a:pPr algn="l"/>
                <a14:m>
                  <m:oMath xmlns:m="http://schemas.openxmlformats.org/officeDocument/2006/math">
                    <m:r>
                      <a:rPr lang="en-GB" sz="1200" b="0" i="1" smtClean="0">
                        <a:latin typeface="Cambria Math" panose="02040503050406030204" pitchFamily="18" charset="0"/>
                        <a:ea typeface="Helvetica Neue Light" panose="02000403000000020004" pitchFamily="2" charset="0"/>
                      </a:rPr>
                      <m:t>𝑦</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number of kids in a class who might be underweight. 0 kids to up to 30 maximum (at increments of 1, so </a:t>
                </a:r>
                <a:r>
                  <a:rPr lang="en-GB" sz="1200" b="1" u="sng" dirty="0">
                    <a:solidFill>
                      <a:srgbClr val="FF0000"/>
                    </a:solidFill>
                    <a:latin typeface="Helvetica Neue Light" panose="02000403000000020004" pitchFamily="2" charset="0"/>
                    <a:ea typeface="Helvetica Neue Light" panose="02000403000000020004" pitchFamily="2" charset="0"/>
                  </a:rPr>
                  <a:t>0, 1, 2, 3, …, 27, 28, 29 and 30</a:t>
                </a:r>
                <a:r>
                  <a:rPr lang="en-GB" sz="1200" dirty="0">
                    <a:latin typeface="Helvetica Neue Light" panose="02000403000000020004" pitchFamily="2" charset="0"/>
                    <a:ea typeface="Helvetica Neue Light" panose="02000403000000020004" pitchFamily="2" charset="0"/>
                  </a:rPr>
                  <a:t>)</a:t>
                </a:r>
              </a:p>
            </p:txBody>
          </p:sp>
        </mc:Choice>
        <mc:Fallback xmlns="">
          <p:sp>
            <p:nvSpPr>
              <p:cNvPr id="12" name="TextBox 11">
                <a:extLst>
                  <a:ext uri="{FF2B5EF4-FFF2-40B4-BE49-F238E27FC236}">
                    <a16:creationId xmlns:a16="http://schemas.microsoft.com/office/drawing/2014/main" id="{E1FBAE13-71C3-FC12-FDD9-7C052E6FEFC6}"/>
                  </a:ext>
                </a:extLst>
              </p:cNvPr>
              <p:cNvSpPr txBox="1">
                <a:spLocks noRot="1" noChangeAspect="1" noMove="1" noResize="1" noEditPoints="1" noAdjustHandles="1" noChangeArrowheads="1" noChangeShapeType="1" noTextEdit="1"/>
              </p:cNvSpPr>
              <p:nvPr/>
            </p:nvSpPr>
            <p:spPr>
              <a:xfrm>
                <a:off x="190991" y="3329225"/>
                <a:ext cx="4809743" cy="1754326"/>
              </a:xfrm>
              <a:prstGeom prst="rect">
                <a:avLst/>
              </a:prstGeom>
              <a:blipFill>
                <a:blip r:embed="rId5"/>
                <a:stretch>
                  <a:fillRect b="-2158"/>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6B9FD008-9963-D3DD-9C8F-6F1DCFF2EE37}"/>
              </a:ext>
            </a:extLst>
          </p:cNvPr>
          <p:cNvSpPr txBox="1"/>
          <p:nvPr/>
        </p:nvSpPr>
        <p:spPr>
          <a:xfrm>
            <a:off x="263474" y="2731364"/>
            <a:ext cx="8581194" cy="338554"/>
          </a:xfrm>
          <a:prstGeom prst="rect">
            <a:avLst/>
          </a:prstGeom>
          <a:noFill/>
        </p:spPr>
        <p:txBody>
          <a:bodyPr wrap="square" rtlCol="0">
            <a:spAutoFit/>
          </a:bodyPr>
          <a:lstStyle/>
          <a:p>
            <a:pPr marL="342900" indent="-34290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Estimate point probability estimate for some number of children who are underweight</a:t>
            </a:r>
          </a:p>
        </p:txBody>
      </p:sp>
      <p:cxnSp>
        <p:nvCxnSpPr>
          <p:cNvPr id="15" name="Straight Arrow Connector 14">
            <a:extLst>
              <a:ext uri="{FF2B5EF4-FFF2-40B4-BE49-F238E27FC236}">
                <a16:creationId xmlns:a16="http://schemas.microsoft.com/office/drawing/2014/main" id="{2D709C15-08C1-946C-9816-1A6B90FA0A96}"/>
              </a:ext>
            </a:extLst>
          </p:cNvPr>
          <p:cNvCxnSpPr>
            <a:cxnSpLocks/>
          </p:cNvCxnSpPr>
          <p:nvPr/>
        </p:nvCxnSpPr>
        <p:spPr>
          <a:xfrm>
            <a:off x="1246094" y="4898885"/>
            <a:ext cx="0" cy="32753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A0726B5-6C38-2CFF-598D-B97C6FC1F9E7}"/>
                  </a:ext>
                </a:extLst>
              </p:cNvPr>
              <p:cNvSpPr txBox="1"/>
              <p:nvPr/>
            </p:nvSpPr>
            <p:spPr>
              <a:xfrm>
                <a:off x="239960" y="6321390"/>
                <a:ext cx="4819514"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For instance, we estimate the probability of 7 kids (out of 30 in classroom) being underweight is 0.06519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6.52%</m:t>
                    </m:r>
                  </m:oMath>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9" name="TextBox 18">
                <a:extLst>
                  <a:ext uri="{FF2B5EF4-FFF2-40B4-BE49-F238E27FC236}">
                    <a16:creationId xmlns:a16="http://schemas.microsoft.com/office/drawing/2014/main" id="{2A0726B5-6C38-2CFF-598D-B97C6FC1F9E7}"/>
                  </a:ext>
                </a:extLst>
              </p:cNvPr>
              <p:cNvSpPr txBox="1">
                <a:spLocks noRot="1" noChangeAspect="1" noMove="1" noResize="1" noEditPoints="1" noAdjustHandles="1" noChangeArrowheads="1" noChangeShapeType="1" noTextEdit="1"/>
              </p:cNvSpPr>
              <p:nvPr/>
            </p:nvSpPr>
            <p:spPr>
              <a:xfrm>
                <a:off x="239960" y="6321390"/>
                <a:ext cx="4819514" cy="461665"/>
              </a:xfrm>
              <a:prstGeom prst="rect">
                <a:avLst/>
              </a:prstGeom>
              <a:blipFill>
                <a:blip r:embed="rId6"/>
                <a:stretch>
                  <a:fillRect b="-7895"/>
                </a:stretch>
              </a:blipFill>
            </p:spPr>
            <p:txBody>
              <a:bodyPr/>
              <a:lstStyle/>
              <a:p>
                <a:r>
                  <a:rPr lang="en-GB">
                    <a:noFill/>
                  </a:rPr>
                  <a:t> </a:t>
                </a:r>
              </a:p>
            </p:txBody>
          </p:sp>
        </mc:Fallback>
      </mc:AlternateContent>
      <p:sp>
        <p:nvSpPr>
          <p:cNvPr id="29" name="Rectangle 28">
            <a:extLst>
              <a:ext uri="{FF2B5EF4-FFF2-40B4-BE49-F238E27FC236}">
                <a16:creationId xmlns:a16="http://schemas.microsoft.com/office/drawing/2014/main" id="{E400F0CE-9765-44A1-71A9-964345BCFA82}"/>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1CFFD3C-27B1-352E-1D22-4086480150B4}"/>
              </a:ext>
            </a:extLst>
          </p:cNvPr>
          <p:cNvSpPr txBox="1"/>
          <p:nvPr/>
        </p:nvSpPr>
        <p:spPr>
          <a:xfrm>
            <a:off x="470538" y="5607374"/>
            <a:ext cx="3731867" cy="461665"/>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Finding the probability 7 children being underweight (i.e., y = 7)</a:t>
            </a:r>
          </a:p>
        </p:txBody>
      </p:sp>
      <p:pic>
        <p:nvPicPr>
          <p:cNvPr id="16" name="Picture 15" descr="A graph of a number of kids underweight&#10;&#10;Description automatically generated">
            <a:extLst>
              <a:ext uri="{FF2B5EF4-FFF2-40B4-BE49-F238E27FC236}">
                <a16:creationId xmlns:a16="http://schemas.microsoft.com/office/drawing/2014/main" id="{3E6980A3-66EE-3DA5-C71E-F4D2D28B8707}"/>
              </a:ext>
            </a:extLst>
          </p:cNvPr>
          <p:cNvPicPr>
            <a:picLocks noChangeAspect="1"/>
          </p:cNvPicPr>
          <p:nvPr/>
        </p:nvPicPr>
        <p:blipFill>
          <a:blip r:embed="rId7"/>
          <a:stretch>
            <a:fillRect/>
          </a:stretch>
        </p:blipFill>
        <p:spPr>
          <a:xfrm>
            <a:off x="5339598" y="3429001"/>
            <a:ext cx="6576424" cy="3228426"/>
          </a:xfrm>
          <a:prstGeom prst="rect">
            <a:avLst/>
          </a:prstGeom>
        </p:spPr>
      </p:pic>
      <p:sp>
        <p:nvSpPr>
          <p:cNvPr id="27" name="TextBox 26">
            <a:extLst>
              <a:ext uri="{FF2B5EF4-FFF2-40B4-BE49-F238E27FC236}">
                <a16:creationId xmlns:a16="http://schemas.microsoft.com/office/drawing/2014/main" id="{5A53B8F3-EB87-E743-3BAF-B9C219330D90}"/>
              </a:ext>
            </a:extLst>
          </p:cNvPr>
          <p:cNvSpPr txBox="1"/>
          <p:nvPr/>
        </p:nvSpPr>
        <p:spPr>
          <a:xfrm>
            <a:off x="7314935" y="6236256"/>
            <a:ext cx="220886" cy="352526"/>
          </a:xfrm>
          <a:prstGeom prst="rect">
            <a:avLst/>
          </a:prstGeom>
          <a:noFill/>
          <a:ln>
            <a:solidFill>
              <a:srgbClr val="FF0000"/>
            </a:solidFill>
          </a:ln>
        </p:spPr>
        <p:txBody>
          <a:bodyPr wrap="square" rtlCol="0">
            <a:spAutoFit/>
          </a:bodyPr>
          <a:lstStyle/>
          <a:p>
            <a:endPar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Slide Number Placeholder 3">
            <a:extLst>
              <a:ext uri="{FF2B5EF4-FFF2-40B4-BE49-F238E27FC236}">
                <a16:creationId xmlns:a16="http://schemas.microsoft.com/office/drawing/2014/main" id="{0385003B-8F75-93AD-4A1B-8A6BFF6FB42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cxnSp>
        <p:nvCxnSpPr>
          <p:cNvPr id="18" name="Straight Arrow Connector 17">
            <a:extLst>
              <a:ext uri="{FF2B5EF4-FFF2-40B4-BE49-F238E27FC236}">
                <a16:creationId xmlns:a16="http://schemas.microsoft.com/office/drawing/2014/main" id="{98053A66-D9B3-9424-744A-09307DCAFC0B}"/>
              </a:ext>
            </a:extLst>
          </p:cNvPr>
          <p:cNvCxnSpPr>
            <a:cxnSpLocks/>
            <a:stCxn id="11" idx="3"/>
          </p:cNvCxnSpPr>
          <p:nvPr/>
        </p:nvCxnSpPr>
        <p:spPr>
          <a:xfrm>
            <a:off x="4278826" y="5305995"/>
            <a:ext cx="10112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559310-1972-36C3-9969-53D9E7AC1DFA}"/>
              </a:ext>
            </a:extLst>
          </p:cNvPr>
          <p:cNvCxnSpPr>
            <a:cxnSpLocks/>
          </p:cNvCxnSpPr>
          <p:nvPr/>
        </p:nvCxnSpPr>
        <p:spPr>
          <a:xfrm>
            <a:off x="7410943" y="5376672"/>
            <a:ext cx="0" cy="818502"/>
          </a:xfrm>
          <a:prstGeom prst="line">
            <a:avLst/>
          </a:prstGeom>
          <a:ln w="28575">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DE8AD11-A989-5BB5-F523-25F305DE1F3E}"/>
              </a:ext>
            </a:extLst>
          </p:cNvPr>
          <p:cNvCxnSpPr>
            <a:cxnSpLocks/>
          </p:cNvCxnSpPr>
          <p:nvPr/>
        </p:nvCxnSpPr>
        <p:spPr>
          <a:xfrm>
            <a:off x="5751576" y="5349240"/>
            <a:ext cx="1659367" cy="0"/>
          </a:xfrm>
          <a:prstGeom prst="line">
            <a:avLst/>
          </a:prstGeom>
          <a:ln w="28575">
            <a:prstDash val="lgDash"/>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F7EA4C3-8CE4-EB2B-9CFC-4D675BEDCE12}"/>
              </a:ext>
            </a:extLst>
          </p:cNvPr>
          <p:cNvSpPr txBox="1"/>
          <p:nvPr/>
        </p:nvSpPr>
        <p:spPr>
          <a:xfrm>
            <a:off x="4492816" y="5372996"/>
            <a:ext cx="1938119"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P(7, 30, 0.35)</a:t>
            </a:r>
          </a:p>
        </p:txBody>
      </p:sp>
      <p:sp>
        <p:nvSpPr>
          <p:cNvPr id="14" name="TextBox 13">
            <a:extLst>
              <a:ext uri="{FF2B5EF4-FFF2-40B4-BE49-F238E27FC236}">
                <a16:creationId xmlns:a16="http://schemas.microsoft.com/office/drawing/2014/main" id="{8457BF5E-EDF0-F7C3-B347-1D3872A664A0}"/>
              </a:ext>
            </a:extLst>
          </p:cNvPr>
          <p:cNvSpPr txBox="1"/>
          <p:nvPr/>
        </p:nvSpPr>
        <p:spPr>
          <a:xfrm>
            <a:off x="9094237" y="3509341"/>
            <a:ext cx="2641272" cy="246221"/>
          </a:xfrm>
          <a:prstGeom prst="rect">
            <a:avLst/>
          </a:prstGeom>
          <a:noFill/>
        </p:spPr>
        <p:txBody>
          <a:bodyPr wrap="square" rtlCol="0">
            <a:spAutoFit/>
          </a:bodyPr>
          <a:lstStyle/>
          <a:p>
            <a:pPr algn="r"/>
            <a:r>
              <a:rPr lang="en-GB" sz="1000" b="1" dirty="0" err="1">
                <a:latin typeface="Courier New" panose="02070309020205020404" pitchFamily="49" charset="0"/>
                <a:cs typeface="Courier New" panose="02070309020205020404" pitchFamily="49" charset="0"/>
              </a:rPr>
              <a:t>dbinom</a:t>
            </a:r>
            <a:r>
              <a:rPr lang="en-GB" sz="1000" b="1" dirty="0">
                <a:latin typeface="Courier New" panose="02070309020205020404" pitchFamily="49" charset="0"/>
                <a:cs typeface="Courier New" panose="02070309020205020404" pitchFamily="49" charset="0"/>
              </a:rPr>
              <a:t>(7, size = 30, prob=0.35)</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AAA1E77-878B-F88C-E81E-E2B958E77A0D}"/>
                  </a:ext>
                </a:extLst>
              </p:cNvPr>
              <p:cNvSpPr txBox="1"/>
              <p:nvPr/>
            </p:nvSpPr>
            <p:spPr>
              <a:xfrm>
                <a:off x="2196597" y="2146978"/>
                <a:ext cx="24597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bin</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6" name="TextBox 35">
                <a:extLst>
                  <a:ext uri="{FF2B5EF4-FFF2-40B4-BE49-F238E27FC236}">
                    <a16:creationId xmlns:a16="http://schemas.microsoft.com/office/drawing/2014/main" id="{0AAA1E77-878B-F88C-E81E-E2B958E77A0D}"/>
                  </a:ext>
                </a:extLst>
              </p:cNvPr>
              <p:cNvSpPr txBox="1">
                <a:spLocks noRot="1" noChangeAspect="1" noMove="1" noResize="1" noEditPoints="1" noAdjustHandles="1" noChangeArrowheads="1" noChangeShapeType="1" noTextEdit="1"/>
              </p:cNvSpPr>
              <p:nvPr/>
            </p:nvSpPr>
            <p:spPr>
              <a:xfrm>
                <a:off x="2196597" y="2146978"/>
                <a:ext cx="2459736" cy="369332"/>
              </a:xfrm>
              <a:prstGeom prst="rect">
                <a:avLst/>
              </a:prstGeom>
              <a:blipFill>
                <a:blip r:embed="rId8"/>
                <a:stretch>
                  <a:fillRect b="-12903"/>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6CA98F52-6AF2-B09F-BFEA-2CDD507ACA27}"/>
              </a:ext>
            </a:extLst>
          </p:cNvPr>
          <p:cNvPicPr>
            <a:picLocks noChangeAspect="1"/>
          </p:cNvPicPr>
          <p:nvPr/>
        </p:nvPicPr>
        <p:blipFill>
          <a:blip r:embed="rId9"/>
          <a:stretch>
            <a:fillRect/>
          </a:stretch>
        </p:blipFill>
        <p:spPr>
          <a:xfrm>
            <a:off x="0" y="2623"/>
            <a:ext cx="12192000" cy="970069"/>
          </a:xfrm>
          <a:prstGeom prst="rect">
            <a:avLst/>
          </a:prstGeom>
        </p:spPr>
      </p:pic>
    </p:spTree>
    <p:extLst>
      <p:ext uri="{BB962C8B-B14F-4D97-AF65-F5344CB8AC3E}">
        <p14:creationId xmlns:p14="http://schemas.microsoft.com/office/powerpoint/2010/main" val="371975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3"/>
          <a:stretch>
            <a:fillRect/>
          </a:stretch>
        </p:blipFill>
        <p:spPr>
          <a:xfrm>
            <a:off x="0" y="0"/>
            <a:ext cx="12192000" cy="970069"/>
          </a:xfrm>
          <a:prstGeom prst="rect">
            <a:avLst/>
          </a:prstGeom>
        </p:spPr>
      </p:pic>
      <p:sp>
        <p:nvSpPr>
          <p:cNvPr id="4" name="Title 6">
            <a:extLst>
              <a:ext uri="{FF2B5EF4-FFF2-40B4-BE49-F238E27FC236}">
                <a16:creationId xmlns:a16="http://schemas.microsoft.com/office/drawing/2014/main" id="{9CE5E189-A04C-D5A9-9159-156644BCCCF7}"/>
              </a:ext>
            </a:extLst>
          </p:cNvPr>
          <p:cNvSpPr txBox="1">
            <a:spLocks/>
          </p:cNvSpPr>
          <p:nvPr/>
        </p:nvSpPr>
        <p:spPr>
          <a:xfrm>
            <a:off x="190991" y="1125765"/>
            <a:ext cx="7819947"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Description of the GEOG0125 Course</a:t>
            </a:r>
          </a:p>
        </p:txBody>
      </p:sp>
      <p:sp>
        <p:nvSpPr>
          <p:cNvPr id="6" name="TextBox 5">
            <a:extLst>
              <a:ext uri="{FF2B5EF4-FFF2-40B4-BE49-F238E27FC236}">
                <a16:creationId xmlns:a16="http://schemas.microsoft.com/office/drawing/2014/main" id="{24E6C843-82EC-8926-7215-4D8048E4FD0D}"/>
              </a:ext>
            </a:extLst>
          </p:cNvPr>
          <p:cNvSpPr txBox="1"/>
          <p:nvPr/>
        </p:nvSpPr>
        <p:spPr>
          <a:xfrm>
            <a:off x="161784" y="2141433"/>
            <a:ext cx="11708083" cy="3945696"/>
          </a:xfrm>
          <a:prstGeom prst="rect">
            <a:avLst/>
          </a:prstGeom>
          <a:noFill/>
        </p:spPr>
        <p:txBody>
          <a:bodyPr wrap="square">
            <a:spAutoFit/>
          </a:bodyPr>
          <a:lstStyle/>
          <a:p>
            <a:pPr marL="342900" indent="-342900" eaLnBrk="0" fontAlgn="base" hangingPunct="0">
              <a:spcBef>
                <a:spcPct val="30000"/>
              </a:spcBef>
              <a:spcAft>
                <a:spcPct val="0"/>
              </a:spcAft>
              <a:buFont typeface="Arial" panose="020B0604020202020204" pitchFamily="34" charset="0"/>
              <a:buChar char="•"/>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will introduce students to </a:t>
            </a:r>
            <a:r>
              <a:rPr lang="en-GB" sz="2400" u="none" strike="noStrike" kern="12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advanced topics and methods that are essential for social and geographic data science, i.e., advanced or specialised techniques e.g., applied </a:t>
            </a:r>
            <a:r>
              <a:rPr lang="en-GB" sz="2400" b="1" u="none" strike="noStrike" kern="12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Bayesian Statistics </a:t>
            </a:r>
            <a:r>
              <a:rPr lang="en-GB" sz="2400" b="1" dirty="0">
                <a:latin typeface="Helvetica Neue" panose="02000503000000020004" pitchFamily="2" charset="0"/>
                <a:ea typeface="Helvetica Neue" panose="02000503000000020004" pitchFamily="2" charset="0"/>
                <a:cs typeface="Helvetica Neue" panose="02000503000000020004" pitchFamily="2" charset="0"/>
              </a:rPr>
              <a:t>and Machine Learning </a:t>
            </a:r>
            <a:r>
              <a:rPr lang="en-GB" sz="2400" dirty="0">
                <a:latin typeface="Helvetica Neue" panose="02000503000000020004" pitchFamily="2" charset="0"/>
                <a:ea typeface="Helvetica Neue" panose="02000503000000020004" pitchFamily="2" charset="0"/>
                <a:cs typeface="Helvetica Neue" panose="02000503000000020004" pitchFamily="2" charset="0"/>
              </a:rPr>
              <a:t>applied to this domain. </a:t>
            </a: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GB"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covers two areas:</a:t>
            </a:r>
          </a:p>
          <a:p>
            <a:pPr marL="800100" lvl="1" indent="-342900" defTabSz="457200" eaLnBrk="0" fontAlgn="base" hangingPunct="0">
              <a:spcBef>
                <a:spcPct val="30000"/>
              </a:spcBef>
              <a:spcAft>
                <a:spcPct val="0"/>
              </a:spcAft>
              <a:buFont typeface="Wingdings" pitchFamily="2" charset="2"/>
              <a:buChar char="§"/>
              <a:defRPr/>
            </a:pP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How to use </a:t>
            </a:r>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Bayesian Statistics </a:t>
            </a: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for both evidence-based research in making spatial predictions as well as studying the associations between social-risk factors and outcomes</a:t>
            </a:r>
          </a:p>
          <a:p>
            <a:pPr marL="800100" lvl="1" indent="-342900" defTabSz="457200" eaLnBrk="0" fontAlgn="base" hangingPunct="0">
              <a:spcBef>
                <a:spcPct val="30000"/>
              </a:spcBef>
              <a:spcAft>
                <a:spcPct val="0"/>
              </a:spcAft>
              <a:buFont typeface="Wingdings" pitchFamily="2" charset="2"/>
              <a:buChar char="§"/>
              <a:defRPr/>
            </a:pP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How to use </a:t>
            </a:r>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Machine Learning </a:t>
            </a: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for various image processing and network sciences for tackling future social geographical challenges </a:t>
            </a:r>
          </a:p>
        </p:txBody>
      </p:sp>
      <p:sp>
        <p:nvSpPr>
          <p:cNvPr id="5" name="Slide Number Placeholder 3">
            <a:extLst>
              <a:ext uri="{FF2B5EF4-FFF2-40B4-BE49-F238E27FC236}">
                <a16:creationId xmlns:a16="http://schemas.microsoft.com/office/drawing/2014/main" id="{567EFDBE-C8D3-6CAC-1720-4E48B168426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2000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A graph of a number of kids underweight&#10;&#10;Description automatically generated">
            <a:extLst>
              <a:ext uri="{FF2B5EF4-FFF2-40B4-BE49-F238E27FC236}">
                <a16:creationId xmlns:a16="http://schemas.microsoft.com/office/drawing/2014/main" id="{CD75C1D7-DC8F-8DA2-93DE-F5FB037B939E}"/>
              </a:ext>
            </a:extLst>
          </p:cNvPr>
          <p:cNvPicPr>
            <a:picLocks noChangeAspect="1"/>
          </p:cNvPicPr>
          <p:nvPr/>
        </p:nvPicPr>
        <p:blipFill>
          <a:blip r:embed="rId3"/>
          <a:stretch>
            <a:fillRect/>
          </a:stretch>
        </p:blipFill>
        <p:spPr>
          <a:xfrm>
            <a:off x="5367146" y="3056964"/>
            <a:ext cx="6539769" cy="3558234"/>
          </a:xfrm>
          <a:prstGeom prst="rect">
            <a:avLst/>
          </a:prstGeom>
        </p:spPr>
      </p:pic>
      <p:sp>
        <p:nvSpPr>
          <p:cNvPr id="8" name="TextBox 7">
            <a:extLst>
              <a:ext uri="{FF2B5EF4-FFF2-40B4-BE49-F238E27FC236}">
                <a16:creationId xmlns:a16="http://schemas.microsoft.com/office/drawing/2014/main" id="{17352B9B-2FB5-2508-F6DA-D95F13C03210}"/>
              </a:ext>
            </a:extLst>
          </p:cNvPr>
          <p:cNvSpPr txBox="1"/>
          <p:nvPr/>
        </p:nvSpPr>
        <p:spPr>
          <a:xfrm>
            <a:off x="190990" y="1856800"/>
            <a:ext cx="2964585" cy="698173"/>
          </a:xfrm>
          <a:prstGeom prst="rect">
            <a:avLst/>
          </a:prstGeom>
          <a:solidFill>
            <a:schemeClr val="accent1">
              <a:lumMod val="60000"/>
              <a:lumOff val="40000"/>
            </a:schemeClr>
          </a:solidFill>
        </p:spPr>
        <p:txBody>
          <a:bodyPr wrap="square" rtlCol="0">
            <a:spAutoFit/>
          </a:bodyPr>
          <a:lstStyle/>
          <a:p>
            <a:endParaRPr lang="en-GB" dirty="0"/>
          </a:p>
        </p:txBody>
      </p:sp>
      <p:sp>
        <p:nvSpPr>
          <p:cNvPr id="4" name="TextBox 3">
            <a:extLst>
              <a:ext uri="{FF2B5EF4-FFF2-40B4-BE49-F238E27FC236}">
                <a16:creationId xmlns:a16="http://schemas.microsoft.com/office/drawing/2014/main" id="{8273EBC9-1731-F79D-673A-36EE547A6FDC}"/>
              </a:ext>
            </a:extLst>
          </p:cNvPr>
          <p:cNvSpPr txBox="1"/>
          <p:nvPr/>
        </p:nvSpPr>
        <p:spPr>
          <a:xfrm>
            <a:off x="118873" y="1028940"/>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Binomial Distribution [2]</a:t>
            </a:r>
            <a:endParaRPr lang="en-GB" dirty="0"/>
          </a:p>
        </p:txBody>
      </p:sp>
      <p:sp>
        <p:nvSpPr>
          <p:cNvPr id="6" name="TextBox 5">
            <a:extLst>
              <a:ext uri="{FF2B5EF4-FFF2-40B4-BE49-F238E27FC236}">
                <a16:creationId xmlns:a16="http://schemas.microsoft.com/office/drawing/2014/main" id="{2A29DA76-793A-CB85-A5C3-8FF065EA8E86}"/>
              </a:ext>
            </a:extLst>
          </p:cNvPr>
          <p:cNvSpPr txBox="1"/>
          <p:nvPr/>
        </p:nvSpPr>
        <p:spPr>
          <a:xfrm>
            <a:off x="118873" y="1487468"/>
            <a:ext cx="343115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What is this used for?</a:t>
            </a:r>
          </a:p>
        </p:txBody>
      </p:sp>
      <p:sp>
        <p:nvSpPr>
          <p:cNvPr id="10" name="TextBox 9">
            <a:extLst>
              <a:ext uri="{FF2B5EF4-FFF2-40B4-BE49-F238E27FC236}">
                <a16:creationId xmlns:a16="http://schemas.microsoft.com/office/drawing/2014/main" id="{37803945-BFB2-44BE-F6DE-AE73FC94711B}"/>
              </a:ext>
            </a:extLst>
          </p:cNvPr>
          <p:cNvSpPr txBox="1"/>
          <p:nvPr/>
        </p:nvSpPr>
        <p:spPr>
          <a:xfrm>
            <a:off x="3245224" y="1515287"/>
            <a:ext cx="8581194" cy="584775"/>
          </a:xfrm>
          <a:prstGeom prst="rect">
            <a:avLst/>
          </a:prstGeom>
          <a:noFill/>
        </p:spPr>
        <p:txBody>
          <a:bodyPr wrap="square" rtlCol="0">
            <a:spAutoFit/>
          </a:bodyPr>
          <a:lstStyle/>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point probability estimate for a measured value (i.e. a probability density)</a:t>
            </a:r>
          </a:p>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cumulative probability.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5B92849-8877-3227-1D55-457024FCF983}"/>
                  </a:ext>
                </a:extLst>
              </p:cNvPr>
              <p:cNvSpPr txBox="1"/>
              <p:nvPr/>
            </p:nvSpPr>
            <p:spPr>
              <a:xfrm>
                <a:off x="217673" y="5201925"/>
                <a:ext cx="4209679"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solidFill>
                                <a:srgbClr val="FF0000"/>
                              </a:solidFill>
                              <a:latin typeface="Cambria Math" panose="02040503050406030204" pitchFamily="18" charset="0"/>
                            </a:rPr>
                            <m:t>0</m:t>
                          </m:r>
                          <m:r>
                            <a:rPr lang="en-GB" sz="1400" i="1">
                              <a:solidFill>
                                <a:srgbClr val="FF0000"/>
                              </a:solidFill>
                              <a:latin typeface="Cambria Math" panose="02040503050406030204" pitchFamily="18" charset="0"/>
                              <a:ea typeface="Cambria Math" panose="02040503050406030204" pitchFamily="18" charset="0"/>
                            </a:rPr>
                            <m:t>≤</m:t>
                          </m:r>
                          <m:r>
                            <a:rPr lang="en-GB" sz="1400" b="0" i="1" smtClean="0">
                              <a:solidFill>
                                <a:srgbClr val="FF0000"/>
                              </a:solidFill>
                              <a:latin typeface="Cambria Math" panose="02040503050406030204" pitchFamily="18" charset="0"/>
                            </a:rPr>
                            <m:t>𝑦</m:t>
                          </m:r>
                          <m:r>
                            <a:rPr lang="en-GB" sz="1400" b="0" i="1" smtClean="0">
                              <a:solidFill>
                                <a:srgbClr val="FF0000"/>
                              </a:solidFill>
                              <a:latin typeface="Cambria Math" panose="02040503050406030204" pitchFamily="18" charset="0"/>
                              <a:ea typeface="Cambria Math" panose="02040503050406030204" pitchFamily="18" charset="0"/>
                            </a:rPr>
                            <m:t>≤7</m:t>
                          </m:r>
                          <m:r>
                            <a:rPr lang="en-GB" sz="1400" b="0" i="1" smtClean="0">
                              <a:solidFill>
                                <a:schemeClr val="tx1"/>
                              </a:solidFill>
                              <a:latin typeface="Cambria Math" panose="02040503050406030204" pitchFamily="18" charset="0"/>
                            </a:rPr>
                            <m:t>, 30</m:t>
                          </m:r>
                          <m:r>
                            <a:rPr lang="en-GB" sz="1400" b="0" i="1" smtClean="0">
                              <a:latin typeface="Cambria Math" panose="02040503050406030204" pitchFamily="18" charset="0"/>
                              <a:ea typeface="Cambria Math" panose="02040503050406030204" pitchFamily="18" charset="0"/>
                            </a:rPr>
                            <m:t>, 0.35</m:t>
                          </m:r>
                        </m:e>
                      </m:d>
                      <m:r>
                        <a:rPr lang="en-GB" sz="1400" b="0" i="1" smtClean="0">
                          <a:latin typeface="Cambria Math" panose="02040503050406030204" pitchFamily="18" charset="0"/>
                        </a:rPr>
                        <m:t>=</m:t>
                      </m:r>
                      <m:nary>
                        <m:naryPr>
                          <m:chr m:val="∑"/>
                          <m:subHide m:val="on"/>
                          <m:supHide m:val="on"/>
                          <m:ctrlPr>
                            <a:rPr lang="en-GB" sz="1400" i="1">
                              <a:latin typeface="Cambria Math" panose="02040503050406030204" pitchFamily="18" charset="0"/>
                            </a:rPr>
                          </m:ctrlPr>
                        </m:naryPr>
                        <m:sub/>
                        <m:sup/>
                        <m:e>
                          <m:d>
                            <m:dPr>
                              <m:ctrlPr>
                                <a:rPr lang="en-GB" sz="1400" i="1">
                                  <a:latin typeface="Cambria Math" panose="02040503050406030204" pitchFamily="18" charset="0"/>
                                </a:rPr>
                              </m:ctrlPr>
                            </m:dPr>
                            <m:e>
                              <m:m>
                                <m:mPr>
                                  <m:mcs>
                                    <m:mc>
                                      <m:mcPr>
                                        <m:count m:val="1"/>
                                        <m:mcJc m:val="center"/>
                                      </m:mcPr>
                                    </m:mc>
                                  </m:mcs>
                                  <m:ctrlPr>
                                    <a:rPr lang="en-GB" sz="1400" i="1">
                                      <a:latin typeface="Cambria Math" panose="02040503050406030204" pitchFamily="18" charset="0"/>
                                    </a:rPr>
                                  </m:ctrlPr>
                                </m:mPr>
                                <m:mr>
                                  <m:e>
                                    <m:r>
                                      <m:rPr>
                                        <m:brk m:alnAt="7"/>
                                      </m:rPr>
                                      <a:rPr lang="en-GB" sz="1400" i="1">
                                        <a:latin typeface="Cambria Math" panose="02040503050406030204" pitchFamily="18" charset="0"/>
                                      </a:rPr>
                                      <m:t>3</m:t>
                                    </m:r>
                                    <m:r>
                                      <a:rPr lang="en-GB" sz="1400" i="1">
                                        <a:latin typeface="Cambria Math" panose="02040503050406030204" pitchFamily="18" charset="0"/>
                                      </a:rPr>
                                      <m:t>0</m:t>
                                    </m:r>
                                  </m:e>
                                </m:mr>
                                <m:mr>
                                  <m:e>
                                    <m:r>
                                      <a:rPr lang="en-GB" sz="1400" i="1">
                                        <a:solidFill>
                                          <a:srgbClr val="FF0000"/>
                                        </a:solidFill>
                                        <a:latin typeface="Cambria Math" panose="02040503050406030204" pitchFamily="18" charset="0"/>
                                      </a:rPr>
                                      <m:t>𝑦</m:t>
                                    </m:r>
                                  </m:e>
                                </m:mr>
                              </m:m>
                            </m:e>
                          </m:d>
                          <m:sSup>
                            <m:sSupPr>
                              <m:ctrlPr>
                                <a:rPr lang="en-GB" sz="1400" i="1">
                                  <a:latin typeface="Cambria Math" panose="02040503050406030204" pitchFamily="18" charset="0"/>
                                </a:rPr>
                              </m:ctrlPr>
                            </m:sSupPr>
                            <m:e>
                              <m:r>
                                <a:rPr lang="en-GB" sz="1400" i="1">
                                  <a:latin typeface="Cambria Math" panose="02040503050406030204" pitchFamily="18" charset="0"/>
                                </a:rPr>
                                <m:t>0.35</m:t>
                              </m:r>
                            </m:e>
                            <m:sup>
                              <m:r>
                                <a:rPr lang="en-GB" sz="1400" i="1">
                                  <a:solidFill>
                                    <a:srgbClr val="FF0000"/>
                                  </a:solidFill>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GB" sz="1400" i="1">
                                      <a:latin typeface="Cambria Math" panose="02040503050406030204" pitchFamily="18" charset="0"/>
                                    </a:rPr>
                                    <m:t>1−0.35</m:t>
                                  </m:r>
                                </m:e>
                              </m:d>
                            </m:e>
                            <m:sup>
                              <m:r>
                                <a:rPr lang="en-GB" sz="1400" i="1">
                                  <a:latin typeface="Cambria Math" panose="02040503050406030204" pitchFamily="18" charset="0"/>
                                  <a:ea typeface="Cambria Math" panose="02040503050406030204" pitchFamily="18" charset="0"/>
                                </a:rPr>
                                <m:t>30</m:t>
                              </m:r>
                              <m:r>
                                <a:rPr lang="en-GB" sz="1400" i="1">
                                  <a:latin typeface="Cambria Math" panose="02040503050406030204" pitchFamily="18" charset="0"/>
                                </a:rPr>
                                <m:t>−</m:t>
                              </m:r>
                              <m:r>
                                <a:rPr lang="en-GB" sz="1400" i="1">
                                  <a:solidFill>
                                    <a:srgbClr val="FF0000"/>
                                  </a:solidFill>
                                  <a:latin typeface="Cambria Math" panose="02040503050406030204" pitchFamily="18" charset="0"/>
                                </a:rPr>
                                <m:t>𝑦</m:t>
                              </m:r>
                            </m:sup>
                          </m:sSup>
                        </m:e>
                      </m:nary>
                    </m:oMath>
                  </m:oMathPara>
                </a14:m>
                <a:endParaRPr lang="en-GB" sz="1400" dirty="0"/>
              </a:p>
            </p:txBody>
          </p:sp>
        </mc:Choice>
        <mc:Fallback xmlns="">
          <p:sp>
            <p:nvSpPr>
              <p:cNvPr id="11" name="TextBox 10">
                <a:extLst>
                  <a:ext uri="{FF2B5EF4-FFF2-40B4-BE49-F238E27FC236}">
                    <a16:creationId xmlns:a16="http://schemas.microsoft.com/office/drawing/2014/main" id="{85B92849-8877-3227-1D55-457024FCF983}"/>
                  </a:ext>
                </a:extLst>
              </p:cNvPr>
              <p:cNvSpPr txBox="1">
                <a:spLocks noRot="1" noChangeAspect="1" noMove="1" noResize="1" noEditPoints="1" noAdjustHandles="1" noChangeArrowheads="1" noChangeShapeType="1" noTextEdit="1"/>
              </p:cNvSpPr>
              <p:nvPr/>
            </p:nvSpPr>
            <p:spPr>
              <a:xfrm>
                <a:off x="217673" y="5201925"/>
                <a:ext cx="4209679" cy="521681"/>
              </a:xfrm>
              <a:prstGeom prst="rect">
                <a:avLst/>
              </a:prstGeom>
              <a:blipFill>
                <a:blip r:embed="rId5"/>
                <a:stretch>
                  <a:fillRect l="-602" t="-145238" b="-20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FBAE13-71C3-FC12-FDD9-7C052E6FEFC6}"/>
                  </a:ext>
                </a:extLst>
              </p:cNvPr>
              <p:cNvSpPr txBox="1"/>
              <p:nvPr/>
            </p:nvSpPr>
            <p:spPr>
              <a:xfrm>
                <a:off x="118873" y="3135343"/>
                <a:ext cx="4952840" cy="1754326"/>
              </a:xfrm>
              <a:prstGeom prst="rect">
                <a:avLst/>
              </a:prstGeom>
              <a:noFill/>
            </p:spPr>
            <p:txBody>
              <a:bodyPr wrap="square" rtlCol="0">
                <a:spAutoFit/>
              </a:bodyPr>
              <a:lstStyle/>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These INPUTS were used to generate this curve</a:t>
                </a:r>
                <a:endParaRPr lang="en-GB" sz="1200" dirty="0">
                  <a:latin typeface="Helvetica Neue Light" panose="02000403000000020004" pitchFamily="2" charset="0"/>
                  <a:ea typeface="Helvetica Neue Light" panose="02000403000000020004" pitchFamily="2" charset="0"/>
                </a:endParaRPr>
              </a:p>
              <a:p>
                <a:pPr marL="285750" indent="-285750">
                  <a:buFont typeface="Wingdings" pitchFamily="2" charset="2"/>
                  <a:buChar char="§"/>
                </a:pPr>
                <a14:m>
                  <m:oMath xmlns:m="http://schemas.openxmlformats.org/officeDocument/2006/math">
                    <m:r>
                      <a:rPr lang="en-GB" sz="1200" i="1">
                        <a:latin typeface="Cambria Math" panose="02040503050406030204" pitchFamily="18" charset="0"/>
                        <a:ea typeface="Cambria Math" panose="02040503050406030204" pitchFamily="18" charset="0"/>
                      </a:rPr>
                      <m:t>𝑛</m:t>
                    </m:r>
                    <m:r>
                      <a:rPr lang="en-GB" sz="1200" i="1">
                        <a:latin typeface="Cambria Math" panose="02040503050406030204" pitchFamily="18" charset="0"/>
                        <a:ea typeface="Helvetica Neue Light" panose="02000403000000020004" pitchFamily="2" charset="0"/>
                      </a:rPr>
                      <m:t>= </m:t>
                    </m:r>
                  </m:oMath>
                </a14:m>
                <a:r>
                  <a:rPr lang="en-GB" sz="1200" dirty="0">
                    <a:latin typeface="Helvetica Neue Light" panose="02000403000000020004" pitchFamily="2" charset="0"/>
                    <a:ea typeface="Helvetica Neue Light" panose="02000403000000020004" pitchFamily="2" charset="0"/>
                  </a:rPr>
                  <a:t>30 (i.e., total number of kids in a class)</a:t>
                </a:r>
              </a:p>
              <a:p>
                <a:pPr marL="285750" indent="-285750">
                  <a:buFont typeface="Wingdings" pitchFamily="2" charset="2"/>
                  <a:buChar char="§"/>
                </a:pPr>
                <a14:m>
                  <m:oMath xmlns:m="http://schemas.openxmlformats.org/officeDocument/2006/math">
                    <m:r>
                      <a:rPr lang="en-GB" sz="1200" i="1">
                        <a:latin typeface="Cambria Math" panose="02040503050406030204" pitchFamily="18" charset="0"/>
                        <a:ea typeface="Cambria Math" panose="02040503050406030204" pitchFamily="18" charset="0"/>
                      </a:rPr>
                      <m:t>𝜎</m:t>
                    </m:r>
                    <m:r>
                      <a:rPr lang="en-GB" sz="1200" i="1">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0.35 (i.e., prior knowledge of prevalence of children underweight in reception)</a:t>
                </a:r>
              </a:p>
              <a:p>
                <a:pPr marL="285750" indent="-285750">
                  <a:buFont typeface="Wingdings" pitchFamily="2" charset="2"/>
                  <a:buChar char="§"/>
                </a:pPr>
                <a14:m>
                  <m:oMath xmlns:m="http://schemas.openxmlformats.org/officeDocument/2006/math">
                    <m:r>
                      <a:rPr lang="en-GB" sz="1200" b="0" i="1" smtClean="0">
                        <a:latin typeface="Cambria Math" panose="02040503050406030204" pitchFamily="18" charset="0"/>
                        <a:ea typeface="Helvetica Neue Light" panose="02000403000000020004" pitchFamily="2" charset="0"/>
                      </a:rPr>
                      <m:t>𝑦</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number of kids in a class who might be underweight. 0 kids to up to 30 maximum (at increments of 1, so </a:t>
                </a:r>
                <a:r>
                  <a:rPr lang="en-GB" sz="1200" b="1" u="sng" dirty="0">
                    <a:solidFill>
                      <a:srgbClr val="FF0000"/>
                    </a:solidFill>
                    <a:latin typeface="Helvetica Neue Light" panose="02000403000000020004" pitchFamily="2" charset="0"/>
                    <a:ea typeface="Helvetica Neue Light" panose="02000403000000020004" pitchFamily="2" charset="0"/>
                  </a:rPr>
                  <a:t>0, 1, 2, 3, …, 27, 28, 29 and 30</a:t>
                </a:r>
                <a:r>
                  <a:rPr lang="en-GB" sz="1200" dirty="0">
                    <a:latin typeface="Helvetica Neue Light" panose="02000403000000020004" pitchFamily="2" charset="0"/>
                    <a:ea typeface="Helvetica Neue Light" panose="02000403000000020004" pitchFamily="2" charset="0"/>
                  </a:rPr>
                  <a:t>)</a:t>
                </a:r>
              </a:p>
              <a:p>
                <a:pPr algn="l"/>
                <a:endParaRPr lang="en-GB" sz="1200" b="1" dirty="0">
                  <a:latin typeface="Helvetica Neue Light" panose="02000403000000020004" pitchFamily="2" charset="0"/>
                  <a:ea typeface="Helvetica Neue Light" panose="02000403000000020004" pitchFamily="2" charset="0"/>
                </a:endParaRPr>
              </a:p>
              <a:p>
                <a:pPr algn="l"/>
                <a:r>
                  <a:rPr lang="en-GB" sz="1200" b="1" dirty="0">
                    <a:latin typeface="Helvetica Neue Light" panose="02000403000000020004" pitchFamily="2" charset="0"/>
                    <a:ea typeface="Helvetica Neue Light" panose="02000403000000020004" pitchFamily="2" charset="0"/>
                  </a:rPr>
                  <a:t>SUM EACH DISCRETE BAR from </a:t>
                </a:r>
                <a:r>
                  <a:rPr lang="en-GB" sz="1200" b="1" u="sng" dirty="0">
                    <a:solidFill>
                      <a:srgbClr val="FF0000"/>
                    </a:solidFill>
                    <a:latin typeface="Helvetica Neue Light" panose="02000403000000020004" pitchFamily="2" charset="0"/>
                    <a:ea typeface="Helvetica Neue Light" panose="02000403000000020004" pitchFamily="2" charset="0"/>
                  </a:rPr>
                  <a:t>0 to 7</a:t>
                </a:r>
              </a:p>
            </p:txBody>
          </p:sp>
        </mc:Choice>
        <mc:Fallback xmlns="">
          <p:sp>
            <p:nvSpPr>
              <p:cNvPr id="12" name="TextBox 11">
                <a:extLst>
                  <a:ext uri="{FF2B5EF4-FFF2-40B4-BE49-F238E27FC236}">
                    <a16:creationId xmlns:a16="http://schemas.microsoft.com/office/drawing/2014/main" id="{E1FBAE13-71C3-FC12-FDD9-7C052E6FEFC6}"/>
                  </a:ext>
                </a:extLst>
              </p:cNvPr>
              <p:cNvSpPr txBox="1">
                <a:spLocks noRot="1" noChangeAspect="1" noMove="1" noResize="1" noEditPoints="1" noAdjustHandles="1" noChangeArrowheads="1" noChangeShapeType="1" noTextEdit="1"/>
              </p:cNvSpPr>
              <p:nvPr/>
            </p:nvSpPr>
            <p:spPr>
              <a:xfrm>
                <a:off x="118873" y="3135343"/>
                <a:ext cx="4952840" cy="1754326"/>
              </a:xfrm>
              <a:prstGeom prst="rect">
                <a:avLst/>
              </a:prstGeom>
              <a:blipFill>
                <a:blip r:embed="rId6"/>
                <a:stretch>
                  <a:fillRect b="-2158"/>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6B9FD008-9963-D3DD-9C8F-6F1DCFF2EE37}"/>
              </a:ext>
            </a:extLst>
          </p:cNvPr>
          <p:cNvSpPr txBox="1"/>
          <p:nvPr/>
        </p:nvSpPr>
        <p:spPr>
          <a:xfrm>
            <a:off x="118873" y="2698385"/>
            <a:ext cx="11562945" cy="338554"/>
          </a:xfrm>
          <a:prstGeom prst="rect">
            <a:avLst/>
          </a:prstGeom>
          <a:noFill/>
        </p:spPr>
        <p:txBody>
          <a:bodyPr wrap="square" rtlCol="0">
            <a:spAutoFit/>
          </a:bodyPr>
          <a:lstStyle/>
          <a:p>
            <a:pPr marL="342900" indent="-34290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Estimate the cumulative probability (</a:t>
            </a:r>
            <a:r>
              <a:rPr lang="en-GB" sz="1600" b="1" dirty="0">
                <a:latin typeface="Helvetica Neue" panose="02000503000000020004" pitchFamily="2" charset="0"/>
                <a:ea typeface="Helvetica Neue" panose="02000503000000020004" pitchFamily="2" charset="0"/>
                <a:cs typeface="Helvetica Neue" panose="02000503000000020004" pitchFamily="2" charset="0"/>
              </a:rPr>
              <a:t>cumulative mass function [CMF]</a:t>
            </a:r>
            <a:r>
              <a:rPr lang="en-GB" sz="1600" dirty="0">
                <a:latin typeface="Helvetica Neue" panose="02000503000000020004" pitchFamily="2" charset="0"/>
                <a:ea typeface="Helvetica Neue" panose="02000503000000020004" pitchFamily="2" charset="0"/>
                <a:cs typeface="Helvetica Neue" panose="02000503000000020004" pitchFamily="2" charset="0"/>
              </a:rPr>
              <a:t>) for some range of values</a:t>
            </a:r>
          </a:p>
        </p:txBody>
      </p:sp>
      <p:cxnSp>
        <p:nvCxnSpPr>
          <p:cNvPr id="18" name="Straight Arrow Connector 17">
            <a:extLst>
              <a:ext uri="{FF2B5EF4-FFF2-40B4-BE49-F238E27FC236}">
                <a16:creationId xmlns:a16="http://schemas.microsoft.com/office/drawing/2014/main" id="{98053A66-D9B3-9424-744A-09307DCAFC0B}"/>
              </a:ext>
            </a:extLst>
          </p:cNvPr>
          <p:cNvCxnSpPr>
            <a:cxnSpLocks/>
          </p:cNvCxnSpPr>
          <p:nvPr/>
        </p:nvCxnSpPr>
        <p:spPr>
          <a:xfrm>
            <a:off x="4552949" y="5474117"/>
            <a:ext cx="2741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A0726B5-6C38-2CFF-598D-B97C6FC1F9E7}"/>
                  </a:ext>
                </a:extLst>
              </p:cNvPr>
              <p:cNvSpPr txBox="1"/>
              <p:nvPr/>
            </p:nvSpPr>
            <p:spPr>
              <a:xfrm>
                <a:off x="190990" y="6080237"/>
                <a:ext cx="4819514"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For instance, we estimated the cumulative mass probability (CMF) of someone being underweight when y ranges from </a:t>
                </a:r>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 to 7</a:t>
                </a:r>
                <a:r>
                  <a:rPr lang="en-GB" sz="1200" dirty="0">
                    <a:latin typeface="Helvetica Neue" panose="02000503000000020004" pitchFamily="2" charset="0"/>
                    <a:ea typeface="Helvetica Neue" panose="02000503000000020004" pitchFamily="2" charset="0"/>
                    <a:cs typeface="Helvetica Neue" panose="02000503000000020004" pitchFamily="2" charset="0"/>
                  </a:rPr>
                  <a:t> is 0.1237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12.4%</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The shaded portion is the estimated CMF. </a:t>
                </a:r>
              </a:p>
            </p:txBody>
          </p:sp>
        </mc:Choice>
        <mc:Fallback xmlns="">
          <p:sp>
            <p:nvSpPr>
              <p:cNvPr id="19" name="TextBox 18">
                <a:extLst>
                  <a:ext uri="{FF2B5EF4-FFF2-40B4-BE49-F238E27FC236}">
                    <a16:creationId xmlns:a16="http://schemas.microsoft.com/office/drawing/2014/main" id="{2A0726B5-6C38-2CFF-598D-B97C6FC1F9E7}"/>
                  </a:ext>
                </a:extLst>
              </p:cNvPr>
              <p:cNvSpPr txBox="1">
                <a:spLocks noRot="1" noChangeAspect="1" noMove="1" noResize="1" noEditPoints="1" noAdjustHandles="1" noChangeArrowheads="1" noChangeShapeType="1" noTextEdit="1"/>
              </p:cNvSpPr>
              <p:nvPr/>
            </p:nvSpPr>
            <p:spPr>
              <a:xfrm>
                <a:off x="190990" y="6080237"/>
                <a:ext cx="4819514" cy="646331"/>
              </a:xfrm>
              <a:prstGeom prst="rect">
                <a:avLst/>
              </a:prstGeom>
              <a:blipFill>
                <a:blip r:embed="rId7"/>
                <a:stretch>
                  <a:fillRect b="-7692"/>
                </a:stretch>
              </a:blipFill>
            </p:spPr>
            <p:txBody>
              <a:bodyPr/>
              <a:lstStyle/>
              <a:p>
                <a:r>
                  <a:rPr lang="en-GB">
                    <a:noFill/>
                  </a:rPr>
                  <a:t> </a:t>
                </a:r>
              </a:p>
            </p:txBody>
          </p:sp>
        </mc:Fallback>
      </mc:AlternateContent>
      <p:sp>
        <p:nvSpPr>
          <p:cNvPr id="20" name="Slide Number Placeholder 3">
            <a:extLst>
              <a:ext uri="{FF2B5EF4-FFF2-40B4-BE49-F238E27FC236}">
                <a16:creationId xmlns:a16="http://schemas.microsoft.com/office/drawing/2014/main" id="{0385003B-8F75-93AD-4A1B-8A6BFF6FB42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
        <p:nvSpPr>
          <p:cNvPr id="29" name="Rectangle 28">
            <a:extLst>
              <a:ext uri="{FF2B5EF4-FFF2-40B4-BE49-F238E27FC236}">
                <a16:creationId xmlns:a16="http://schemas.microsoft.com/office/drawing/2014/main" id="{E400F0CE-9765-44A1-71A9-964345BCFA82}"/>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extLst>
              <a:ext uri="{FF2B5EF4-FFF2-40B4-BE49-F238E27FC236}">
                <a16:creationId xmlns:a16="http://schemas.microsoft.com/office/drawing/2014/main" id="{75E8DF22-ADED-3B9B-605D-C2ABDC9C2958}"/>
              </a:ext>
            </a:extLst>
          </p:cNvPr>
          <p:cNvCxnSpPr>
            <a:cxnSpLocks/>
          </p:cNvCxnSpPr>
          <p:nvPr/>
        </p:nvCxnSpPr>
        <p:spPr>
          <a:xfrm>
            <a:off x="5241549" y="3801036"/>
            <a:ext cx="2053082" cy="5789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47E2E667-A10B-1469-14AB-949DD272D047}"/>
              </a:ext>
            </a:extLst>
          </p:cNvPr>
          <p:cNvSpPr/>
          <p:nvPr/>
        </p:nvSpPr>
        <p:spPr>
          <a:xfrm>
            <a:off x="4911256" y="3148358"/>
            <a:ext cx="295835" cy="130535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TextBox 37">
            <a:extLst>
              <a:ext uri="{FF2B5EF4-FFF2-40B4-BE49-F238E27FC236}">
                <a16:creationId xmlns:a16="http://schemas.microsoft.com/office/drawing/2014/main" id="{D2A5C61C-4C4B-8E33-48B7-5FAFD88C67B8}"/>
              </a:ext>
            </a:extLst>
          </p:cNvPr>
          <p:cNvSpPr txBox="1"/>
          <p:nvPr/>
        </p:nvSpPr>
        <p:spPr>
          <a:xfrm>
            <a:off x="7763435" y="3135343"/>
            <a:ext cx="4052513" cy="246221"/>
          </a:xfrm>
          <a:prstGeom prst="rect">
            <a:avLst/>
          </a:prstGeom>
          <a:noFill/>
        </p:spPr>
        <p:txBody>
          <a:bodyPr wrap="square" rtlCol="0">
            <a:spAutoFit/>
          </a:bodyPr>
          <a:lstStyle/>
          <a:p>
            <a:pPr algn="r"/>
            <a:r>
              <a:rPr lang="en-GB" sz="1000" b="1" dirty="0" err="1">
                <a:latin typeface="Courier New" panose="02070309020205020404" pitchFamily="49" charset="0"/>
                <a:cs typeface="Courier New" panose="02070309020205020404" pitchFamily="49" charset="0"/>
              </a:rPr>
              <a:t>pbinom</a:t>
            </a:r>
            <a:r>
              <a:rPr lang="en-GB" sz="1000" b="1" dirty="0">
                <a:latin typeface="Courier New" panose="02070309020205020404" pitchFamily="49" charset="0"/>
                <a:cs typeface="Courier New" panose="02070309020205020404" pitchFamily="49" charset="0"/>
              </a:rPr>
              <a:t>(7, size = 30, prob=0.35, </a:t>
            </a:r>
            <a:r>
              <a:rPr lang="en-GB" sz="1000" b="1" dirty="0" err="1">
                <a:latin typeface="Courier New" panose="02070309020205020404" pitchFamily="49" charset="0"/>
                <a:cs typeface="Courier New" panose="02070309020205020404" pitchFamily="49" charset="0"/>
              </a:rPr>
              <a:t>lower.tail</a:t>
            </a:r>
            <a:r>
              <a:rPr lang="en-GB" sz="1000" b="1" dirty="0">
                <a:latin typeface="Courier New" panose="02070309020205020404" pitchFamily="49" charset="0"/>
                <a:cs typeface="Courier New" panose="02070309020205020404" pitchFamily="49" charset="0"/>
              </a:rPr>
              <a:t> = TRUE)</a:t>
            </a:r>
          </a:p>
        </p:txBody>
      </p:sp>
      <p:sp>
        <p:nvSpPr>
          <p:cNvPr id="41" name="TextBox 40">
            <a:extLst>
              <a:ext uri="{FF2B5EF4-FFF2-40B4-BE49-F238E27FC236}">
                <a16:creationId xmlns:a16="http://schemas.microsoft.com/office/drawing/2014/main" id="{2B84CEFE-3333-E7F6-FC94-5E3B0904C20C}"/>
              </a:ext>
            </a:extLst>
          </p:cNvPr>
          <p:cNvSpPr txBox="1"/>
          <p:nvPr/>
        </p:nvSpPr>
        <p:spPr>
          <a:xfrm>
            <a:off x="365582" y="5702565"/>
            <a:ext cx="4454425"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Finding the probability with y being at most up to 7</a:t>
            </a:r>
          </a:p>
        </p:txBody>
      </p:sp>
      <p:cxnSp>
        <p:nvCxnSpPr>
          <p:cNvPr id="42" name="Straight Arrow Connector 41">
            <a:extLst>
              <a:ext uri="{FF2B5EF4-FFF2-40B4-BE49-F238E27FC236}">
                <a16:creationId xmlns:a16="http://schemas.microsoft.com/office/drawing/2014/main" id="{EF5DACCD-A551-3349-6774-82E5FA8B2838}"/>
              </a:ext>
            </a:extLst>
          </p:cNvPr>
          <p:cNvCxnSpPr>
            <a:cxnSpLocks/>
          </p:cNvCxnSpPr>
          <p:nvPr/>
        </p:nvCxnSpPr>
        <p:spPr>
          <a:xfrm>
            <a:off x="932328" y="4998708"/>
            <a:ext cx="0" cy="32753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7013DA-1F67-421A-290B-0FB73FF41962}"/>
                  </a:ext>
                </a:extLst>
              </p:cNvPr>
              <p:cNvSpPr txBox="1"/>
              <p:nvPr/>
            </p:nvSpPr>
            <p:spPr>
              <a:xfrm>
                <a:off x="350933" y="1942820"/>
                <a:ext cx="2644698"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𝑦</m:t>
                          </m:r>
                          <m:r>
                            <a:rPr lang="en-GB" sz="1400" b="0" i="1" smtClean="0">
                              <a:latin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𝑛</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rPr>
                        <m:t>= </m:t>
                      </m:r>
                      <m:nary>
                        <m:naryPr>
                          <m:chr m:val="∑"/>
                          <m:subHide m:val="on"/>
                          <m:supHide m:val="on"/>
                          <m:ctrlPr>
                            <a:rPr lang="en-GB" sz="1400" b="0" i="1" smtClean="0">
                              <a:latin typeface="Cambria Math" panose="02040503050406030204" pitchFamily="18" charset="0"/>
                            </a:rPr>
                          </m:ctrlPr>
                        </m:naryPr>
                        <m:sub/>
                        <m:sup/>
                        <m:e>
                          <m:d>
                            <m:dPr>
                              <m:ctrlPr>
                                <a:rPr lang="en-GB" sz="1400" i="1">
                                  <a:latin typeface="Cambria Math" panose="02040503050406030204" pitchFamily="18" charset="0"/>
                                </a:rPr>
                              </m:ctrlPr>
                            </m:dPr>
                            <m:e>
                              <m:m>
                                <m:mPr>
                                  <m:mcs>
                                    <m:mc>
                                      <m:mcPr>
                                        <m:count m:val="1"/>
                                        <m:mcJc m:val="center"/>
                                      </m:mcPr>
                                    </m:mc>
                                  </m:mcs>
                                  <m:ctrlPr>
                                    <a:rPr lang="en-GB" sz="1400" i="1">
                                      <a:latin typeface="Cambria Math" panose="02040503050406030204" pitchFamily="18" charset="0"/>
                                    </a:rPr>
                                  </m:ctrlPr>
                                </m:mPr>
                                <m:mr>
                                  <m:e>
                                    <m:r>
                                      <m:rPr>
                                        <m:brk m:alnAt="7"/>
                                      </m:rPr>
                                      <a:rPr lang="en-GB" sz="1400" i="1">
                                        <a:latin typeface="Cambria Math" panose="02040503050406030204" pitchFamily="18" charset="0"/>
                                      </a:rPr>
                                      <m:t>𝑛</m:t>
                                    </m:r>
                                  </m:e>
                                </m:mr>
                                <m:mr>
                                  <m:e>
                                    <m:r>
                                      <a:rPr lang="en-GB" sz="1400" i="1">
                                        <a:latin typeface="Cambria Math" panose="02040503050406030204" pitchFamily="18" charset="0"/>
                                      </a:rPr>
                                      <m:t>𝑦</m:t>
                                    </m:r>
                                  </m:e>
                                </m:mr>
                              </m:m>
                            </m:e>
                          </m:d>
                          <m:sSup>
                            <m:sSupPr>
                              <m:ctrlPr>
                                <a:rPr lang="en-GB" sz="1400" i="1">
                                  <a:latin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en-GB" sz="1400" i="1">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GB" sz="1400" i="1">
                                      <a:latin typeface="Cambria Math" panose="02040503050406030204" pitchFamily="18" charset="0"/>
                                    </a:rPr>
                                    <m:t>1−</m:t>
                                  </m:r>
                                  <m:r>
                                    <a:rPr lang="en-GB" sz="1400" i="1">
                                      <a:latin typeface="Cambria Math" panose="02040503050406030204" pitchFamily="18" charset="0"/>
                                      <a:ea typeface="Cambria Math" panose="02040503050406030204" pitchFamily="18" charset="0"/>
                                    </a:rPr>
                                    <m:t>𝜃</m:t>
                                  </m:r>
                                </m:e>
                              </m:d>
                            </m:e>
                            <m:sup>
                              <m:r>
                                <a:rPr lang="en-GB" sz="1400" i="1">
                                  <a:latin typeface="Cambria Math" panose="02040503050406030204" pitchFamily="18" charset="0"/>
                                </a:rPr>
                                <m:t>𝑛</m:t>
                              </m:r>
                              <m:r>
                                <a:rPr lang="en-GB" sz="1400" i="1">
                                  <a:latin typeface="Cambria Math" panose="02040503050406030204" pitchFamily="18" charset="0"/>
                                </a:rPr>
                                <m:t>−</m:t>
                              </m:r>
                              <m:r>
                                <a:rPr lang="en-GB" sz="1400" i="1">
                                  <a:latin typeface="Cambria Math" panose="02040503050406030204" pitchFamily="18" charset="0"/>
                                </a:rPr>
                                <m:t>𝑦</m:t>
                              </m:r>
                            </m:sup>
                          </m:sSup>
                        </m:e>
                      </m:nary>
                    </m:oMath>
                  </m:oMathPara>
                </a14:m>
                <a:endParaRPr lang="en-GB" sz="1400" dirty="0"/>
              </a:p>
            </p:txBody>
          </p:sp>
        </mc:Choice>
        <mc:Fallback xmlns="">
          <p:sp>
            <p:nvSpPr>
              <p:cNvPr id="7" name="TextBox 6">
                <a:extLst>
                  <a:ext uri="{FF2B5EF4-FFF2-40B4-BE49-F238E27FC236}">
                    <a16:creationId xmlns:a16="http://schemas.microsoft.com/office/drawing/2014/main" id="{E97013DA-1F67-421A-290B-0FB73FF41962}"/>
                  </a:ext>
                </a:extLst>
              </p:cNvPr>
              <p:cNvSpPr txBox="1">
                <a:spLocks noRot="1" noChangeAspect="1" noMove="1" noResize="1" noEditPoints="1" noAdjustHandles="1" noChangeArrowheads="1" noChangeShapeType="1" noTextEdit="1"/>
              </p:cNvSpPr>
              <p:nvPr/>
            </p:nvSpPr>
            <p:spPr>
              <a:xfrm>
                <a:off x="350933" y="1942820"/>
                <a:ext cx="2644698" cy="521681"/>
              </a:xfrm>
              <a:prstGeom prst="rect">
                <a:avLst/>
              </a:prstGeom>
              <a:blipFill>
                <a:blip r:embed="rId8"/>
                <a:stretch>
                  <a:fillRect l="-957" t="-151220" r="-478" b="-21463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329257E-BF8F-0BF9-59F2-FD7791D0C672}"/>
                  </a:ext>
                </a:extLst>
              </p:cNvPr>
              <p:cNvSpPr txBox="1"/>
              <p:nvPr/>
            </p:nvSpPr>
            <p:spPr>
              <a:xfrm>
                <a:off x="2398503" y="2128101"/>
                <a:ext cx="24597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bin</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7" name="TextBox 16">
                <a:extLst>
                  <a:ext uri="{FF2B5EF4-FFF2-40B4-BE49-F238E27FC236}">
                    <a16:creationId xmlns:a16="http://schemas.microsoft.com/office/drawing/2014/main" id="{2329257E-BF8F-0BF9-59F2-FD7791D0C672}"/>
                  </a:ext>
                </a:extLst>
              </p:cNvPr>
              <p:cNvSpPr txBox="1">
                <a:spLocks noRot="1" noChangeAspect="1" noMove="1" noResize="1" noEditPoints="1" noAdjustHandles="1" noChangeArrowheads="1" noChangeShapeType="1" noTextEdit="1"/>
              </p:cNvSpPr>
              <p:nvPr/>
            </p:nvSpPr>
            <p:spPr>
              <a:xfrm>
                <a:off x="2398503" y="2128101"/>
                <a:ext cx="2459736" cy="369332"/>
              </a:xfrm>
              <a:prstGeom prst="rect">
                <a:avLst/>
              </a:prstGeom>
              <a:blipFill>
                <a:blip r:embed="rId9"/>
                <a:stretch>
                  <a:fillRect b="-1666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30AB58A7-797C-79EF-859C-A5988E971240}"/>
              </a:ext>
            </a:extLst>
          </p:cNvPr>
          <p:cNvPicPr>
            <a:picLocks noChangeAspect="1"/>
          </p:cNvPicPr>
          <p:nvPr/>
        </p:nvPicPr>
        <p:blipFill>
          <a:blip r:embed="rId10"/>
          <a:stretch>
            <a:fillRect/>
          </a:stretch>
        </p:blipFill>
        <p:spPr>
          <a:xfrm>
            <a:off x="0" y="2623"/>
            <a:ext cx="12192000" cy="970069"/>
          </a:xfrm>
          <a:prstGeom prst="rect">
            <a:avLst/>
          </a:prstGeom>
        </p:spPr>
      </p:pic>
    </p:spTree>
    <p:extLst>
      <p:ext uri="{BB962C8B-B14F-4D97-AF65-F5344CB8AC3E}">
        <p14:creationId xmlns:p14="http://schemas.microsoft.com/office/powerpoint/2010/main" val="2852125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pic>
        <p:nvPicPr>
          <p:cNvPr id="7" name="Picture 6">
            <a:extLst>
              <a:ext uri="{FF2B5EF4-FFF2-40B4-BE49-F238E27FC236}">
                <a16:creationId xmlns:a16="http://schemas.microsoft.com/office/drawing/2014/main" id="{8011D545-BFCE-AE44-A318-A3380259393D}"/>
              </a:ext>
            </a:extLst>
          </p:cNvPr>
          <p:cNvPicPr>
            <a:picLocks noChangeAspect="1"/>
          </p:cNvPicPr>
          <p:nvPr/>
        </p:nvPicPr>
        <p:blipFill rotWithShape="1">
          <a:blip r:embed="rId3"/>
          <a:srcRect l="15191" t="22616" r="53658" b="14599"/>
          <a:stretch/>
        </p:blipFill>
        <p:spPr>
          <a:xfrm>
            <a:off x="6291950" y="1877020"/>
            <a:ext cx="2289740" cy="2637101"/>
          </a:xfrm>
          <a:prstGeom prst="rect">
            <a:avLst/>
          </a:prstGeom>
        </p:spPr>
      </p:pic>
      <p:pic>
        <p:nvPicPr>
          <p:cNvPr id="10" name="Picture 9">
            <a:extLst>
              <a:ext uri="{FF2B5EF4-FFF2-40B4-BE49-F238E27FC236}">
                <a16:creationId xmlns:a16="http://schemas.microsoft.com/office/drawing/2014/main" id="{7F320C06-7532-EF4B-8FDE-092B8C4FE630}"/>
              </a:ext>
            </a:extLst>
          </p:cNvPr>
          <p:cNvPicPr>
            <a:picLocks noChangeAspect="1"/>
          </p:cNvPicPr>
          <p:nvPr/>
        </p:nvPicPr>
        <p:blipFill rotWithShape="1">
          <a:blip r:embed="rId3"/>
          <a:srcRect l="15191" t="22616" r="53658" b="14599"/>
          <a:stretch/>
        </p:blipFill>
        <p:spPr>
          <a:xfrm>
            <a:off x="9615023" y="1877022"/>
            <a:ext cx="2289740" cy="2637101"/>
          </a:xfrm>
          <a:prstGeom prst="rect">
            <a:avLst/>
          </a:prstGeom>
        </p:spPr>
      </p:pic>
      <p:pic>
        <p:nvPicPr>
          <p:cNvPr id="9" name="Picture 8" descr="Icon&#10;&#10;Description automatically generated">
            <a:extLst>
              <a:ext uri="{FF2B5EF4-FFF2-40B4-BE49-F238E27FC236}">
                <a16:creationId xmlns:a16="http://schemas.microsoft.com/office/drawing/2014/main" id="{E049C046-B333-FC42-AB5A-B80309747742}"/>
              </a:ext>
            </a:extLst>
          </p:cNvPr>
          <p:cNvPicPr>
            <a:picLocks noChangeAspect="1"/>
          </p:cNvPicPr>
          <p:nvPr/>
        </p:nvPicPr>
        <p:blipFill rotWithShape="1">
          <a:blip r:embed="rId3"/>
          <a:srcRect l="55626" t="17243" r="17273" b="17243"/>
          <a:stretch/>
        </p:blipFill>
        <p:spPr>
          <a:xfrm>
            <a:off x="49943" y="1877020"/>
            <a:ext cx="1909039" cy="2637101"/>
          </a:xfrm>
          <a:prstGeom prst="rect">
            <a:avLst/>
          </a:prstGeom>
        </p:spPr>
      </p:pic>
      <p:sp>
        <p:nvSpPr>
          <p:cNvPr id="11" name="TextBox 10">
            <a:extLst>
              <a:ext uri="{FF2B5EF4-FFF2-40B4-BE49-F238E27FC236}">
                <a16:creationId xmlns:a16="http://schemas.microsoft.com/office/drawing/2014/main" id="{24BD8A57-2295-C94D-95D0-D1229A1D56F1}"/>
              </a:ext>
            </a:extLst>
          </p:cNvPr>
          <p:cNvSpPr txBox="1"/>
          <p:nvPr/>
        </p:nvSpPr>
        <p:spPr>
          <a:xfrm>
            <a:off x="451891" y="4606724"/>
            <a:ext cx="13859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Probabilities</a:t>
            </a:r>
          </a:p>
        </p:txBody>
      </p:sp>
      <p:sp>
        <p:nvSpPr>
          <p:cNvPr id="2" name="TextBox 1">
            <a:extLst>
              <a:ext uri="{FF2B5EF4-FFF2-40B4-BE49-F238E27FC236}">
                <a16:creationId xmlns:a16="http://schemas.microsoft.com/office/drawing/2014/main" id="{DF07B918-7746-E624-8BA1-FC6FAE259FE9}"/>
              </a:ext>
            </a:extLst>
          </p:cNvPr>
          <p:cNvSpPr txBox="1"/>
          <p:nvPr/>
        </p:nvSpPr>
        <p:spPr>
          <a:xfrm>
            <a:off x="3088101" y="4576832"/>
            <a:ext cx="24006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Distribution</a:t>
            </a:r>
          </a:p>
        </p:txBody>
      </p:sp>
      <p:sp>
        <p:nvSpPr>
          <p:cNvPr id="3" name="TextBox 2">
            <a:extLst>
              <a:ext uri="{FF2B5EF4-FFF2-40B4-BE49-F238E27FC236}">
                <a16:creationId xmlns:a16="http://schemas.microsoft.com/office/drawing/2014/main" id="{9295CB88-1256-DD9E-1CAE-370FBD8E80CF}"/>
              </a:ext>
            </a:extLst>
          </p:cNvPr>
          <p:cNvSpPr txBox="1"/>
          <p:nvPr/>
        </p:nvSpPr>
        <p:spPr>
          <a:xfrm>
            <a:off x="9792480" y="4576832"/>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5" name="TextBox 4">
            <a:extLst>
              <a:ext uri="{FF2B5EF4-FFF2-40B4-BE49-F238E27FC236}">
                <a16:creationId xmlns:a16="http://schemas.microsoft.com/office/drawing/2014/main" id="{060C1E8D-5BF6-54C1-9CBE-9D419026D5B4}"/>
              </a:ext>
            </a:extLst>
          </p:cNvPr>
          <p:cNvSpPr txBox="1"/>
          <p:nvPr/>
        </p:nvSpPr>
        <p:spPr>
          <a:xfrm>
            <a:off x="6792003" y="4606724"/>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pic>
        <p:nvPicPr>
          <p:cNvPr id="6" name="Picture 5" descr="Icon&#10;&#10;Description automatically generated">
            <a:extLst>
              <a:ext uri="{FF2B5EF4-FFF2-40B4-BE49-F238E27FC236}">
                <a16:creationId xmlns:a16="http://schemas.microsoft.com/office/drawing/2014/main" id="{CB5198BA-C8B4-F384-57BD-68FFD318C410}"/>
              </a:ext>
            </a:extLst>
          </p:cNvPr>
          <p:cNvPicPr>
            <a:picLocks noChangeAspect="1"/>
          </p:cNvPicPr>
          <p:nvPr/>
        </p:nvPicPr>
        <p:blipFill rotWithShape="1">
          <a:blip r:embed="rId3"/>
          <a:srcRect l="55626" t="17243" r="17273" b="17243"/>
          <a:stretch/>
        </p:blipFill>
        <p:spPr>
          <a:xfrm>
            <a:off x="3349578" y="1908775"/>
            <a:ext cx="1909039" cy="2637101"/>
          </a:xfrm>
          <a:prstGeom prst="rect">
            <a:avLst/>
          </a:prstGeom>
        </p:spPr>
      </p:pic>
    </p:spTree>
    <p:extLst>
      <p:ext uri="{BB962C8B-B14F-4D97-AF65-F5344CB8AC3E}">
        <p14:creationId xmlns:p14="http://schemas.microsoft.com/office/powerpoint/2010/main" val="3108672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Bayes’ Theorem</a:t>
            </a:r>
          </a:p>
        </p:txBody>
      </p:sp>
      <p:sp>
        <p:nvSpPr>
          <p:cNvPr id="6" name="Slide Number Placeholder 3">
            <a:extLst>
              <a:ext uri="{FF2B5EF4-FFF2-40B4-BE49-F238E27FC236}">
                <a16:creationId xmlns:a16="http://schemas.microsoft.com/office/drawing/2014/main" id="{009E151F-2054-5A4C-8420-90270BE2DE2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928600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pic>
        <p:nvPicPr>
          <p:cNvPr id="6" name="Picture 5">
            <a:extLst>
              <a:ext uri="{FF2B5EF4-FFF2-40B4-BE49-F238E27FC236}">
                <a16:creationId xmlns:a16="http://schemas.microsoft.com/office/drawing/2014/main" id="{94E91808-5E51-6542-B2E6-9AE4D3A6688F}"/>
              </a:ext>
            </a:extLst>
          </p:cNvPr>
          <p:cNvPicPr>
            <a:picLocks noChangeAspect="1"/>
          </p:cNvPicPr>
          <p:nvPr/>
        </p:nvPicPr>
        <p:blipFill>
          <a:blip r:embed="rId4"/>
          <a:stretch>
            <a:fillRect/>
          </a:stretch>
        </p:blipFill>
        <p:spPr>
          <a:xfrm>
            <a:off x="8808335" y="1160463"/>
            <a:ext cx="3190440" cy="3305097"/>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96BBE6B6-FC9B-7C41-9EB4-4A3853210D3F}"/>
              </a:ext>
            </a:extLst>
          </p:cNvPr>
          <p:cNvPicPr>
            <a:picLocks noChangeAspect="1"/>
          </p:cNvPicPr>
          <p:nvPr/>
        </p:nvPicPr>
        <p:blipFill>
          <a:blip r:embed="rId5"/>
          <a:stretch>
            <a:fillRect/>
          </a:stretch>
        </p:blipFill>
        <p:spPr>
          <a:xfrm>
            <a:off x="9946954" y="1987711"/>
            <a:ext cx="667031" cy="129276"/>
          </a:xfrm>
          <a:prstGeom prst="rect">
            <a:avLst/>
          </a:prstGeom>
        </p:spPr>
      </p:pic>
      <p:sp>
        <p:nvSpPr>
          <p:cNvPr id="11" name="Title 1">
            <a:extLst>
              <a:ext uri="{FF2B5EF4-FFF2-40B4-BE49-F238E27FC236}">
                <a16:creationId xmlns:a16="http://schemas.microsoft.com/office/drawing/2014/main" id="{999F9195-1243-584C-9A67-F0D73B8D3F13}"/>
              </a:ext>
            </a:extLst>
          </p:cNvPr>
          <p:cNvSpPr txBox="1">
            <a:spLocks/>
          </p:cNvSpPr>
          <p:nvPr/>
        </p:nvSpPr>
        <p:spPr>
          <a:xfrm>
            <a:off x="256869" y="1160463"/>
            <a:ext cx="844729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7401F35E-7C69-0D4E-B725-4897E10E3087}"/>
              </a:ext>
            </a:extLst>
          </p:cNvPr>
          <p:cNvSpPr txBox="1"/>
          <p:nvPr/>
        </p:nvSpPr>
        <p:spPr>
          <a:xfrm>
            <a:off x="256869" y="1698406"/>
            <a:ext cx="8111627" cy="707886"/>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Bayes’ theorem (or law) determines the conditional probability of a hypothesis (i.e., event) being true given the evidence (i.e., data).</a:t>
            </a:r>
          </a:p>
        </p:txBody>
      </p:sp>
      <p:sp>
        <p:nvSpPr>
          <p:cNvPr id="13" name="TextBox 12">
            <a:extLst>
              <a:ext uri="{FF2B5EF4-FFF2-40B4-BE49-F238E27FC236}">
                <a16:creationId xmlns:a16="http://schemas.microsoft.com/office/drawing/2014/main" id="{1E81639F-3EBC-FC49-A6C2-9A602629C31A}"/>
              </a:ext>
            </a:extLst>
          </p:cNvPr>
          <p:cNvSpPr txBox="1"/>
          <p:nvPr/>
        </p:nvSpPr>
        <p:spPr>
          <a:xfrm>
            <a:off x="8808335" y="4465560"/>
            <a:ext cx="3190440" cy="276999"/>
          </a:xfrm>
          <a:prstGeom prst="rect">
            <a:avLst/>
          </a:prstGeom>
          <a:noFill/>
        </p:spPr>
        <p:txBody>
          <a:bodyPr wrap="square" rtlCol="0">
            <a:spAutoFit/>
          </a:bodyPr>
          <a:lstStyle/>
          <a:p>
            <a:pPr algn="l"/>
            <a:r>
              <a:rPr lang="en-GB" sz="1200" dirty="0">
                <a:latin typeface="Helvetica Neue Light" panose="02000403000000020004" pitchFamily="2" charset="0"/>
                <a:ea typeface="Helvetica Neue Light" panose="02000403000000020004" pitchFamily="2" charset="0"/>
              </a:rPr>
              <a:t>Thomas Bayes (1701 – 1761) </a:t>
            </a:r>
          </a:p>
        </p:txBody>
      </p:sp>
      <p:sp>
        <p:nvSpPr>
          <p:cNvPr id="14" name="TextBox 13">
            <a:extLst>
              <a:ext uri="{FF2B5EF4-FFF2-40B4-BE49-F238E27FC236}">
                <a16:creationId xmlns:a16="http://schemas.microsoft.com/office/drawing/2014/main" id="{54EFE9D9-C1C2-6246-A537-244DCC8F8E91}"/>
              </a:ext>
            </a:extLst>
          </p:cNvPr>
          <p:cNvSpPr txBox="1"/>
          <p:nvPr/>
        </p:nvSpPr>
        <p:spPr>
          <a:xfrm>
            <a:off x="256868" y="2589382"/>
            <a:ext cx="8447293" cy="1569660"/>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It’s a mathematical formula comprising of conditional and marginal probabilities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It expresses how a subjective degree of belief should rationally change to account for evidence</a:t>
            </a:r>
          </a:p>
          <a:p>
            <a:pPr marL="285750" indent="-285750" algn="l">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algn="l"/>
            <a:r>
              <a:rPr lang="en-GB" sz="1600" dirty="0">
                <a:latin typeface="Helvetica Neue Light" panose="02000403000000020004" pitchFamily="2" charset="0"/>
                <a:ea typeface="Helvetica Neue Light" panose="02000403000000020004" pitchFamily="2" charset="0"/>
              </a:rPr>
              <a:t>The </a:t>
            </a:r>
            <a:r>
              <a:rPr lang="en-GB" sz="1600" dirty="0">
                <a:highlight>
                  <a:srgbClr val="C0C0C0"/>
                </a:highlight>
                <a:latin typeface="Helvetica Neue Light" panose="02000403000000020004" pitchFamily="2" charset="0"/>
                <a:ea typeface="Helvetica Neue Light" panose="02000403000000020004" pitchFamily="2" charset="0"/>
              </a:rPr>
              <a:t>basic</a:t>
            </a:r>
            <a:r>
              <a:rPr lang="en-GB" sz="1600" dirty="0">
                <a:latin typeface="Helvetica Neue Light" panose="02000403000000020004" pitchFamily="2" charset="0"/>
                <a:ea typeface="Helvetica Neue Light" panose="02000403000000020004" pitchFamily="2" charset="0"/>
              </a:rPr>
              <a:t> formulation for Bayes’ Theorem (or Law):</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5CF5F0-F9DF-9944-90D9-FDB23A43CA9E}"/>
                  </a:ext>
                </a:extLst>
              </p:cNvPr>
              <p:cNvSpPr txBox="1"/>
              <p:nvPr/>
            </p:nvSpPr>
            <p:spPr>
              <a:xfrm>
                <a:off x="344494" y="4895298"/>
                <a:ext cx="8128174"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a:rPr lang="en-GB" sz="1600" b="0" i="1" smtClean="0">
                              <a:latin typeface="Cambria Math" panose="02040503050406030204" pitchFamily="18" charset="0"/>
                              <a:ea typeface="Helvetica Neue Light" panose="02000403000000020004" pitchFamily="2" charset="0"/>
                            </a:rPr>
                            <m:t>𝐻</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5" name="TextBox 14">
                <a:extLst>
                  <a:ext uri="{FF2B5EF4-FFF2-40B4-BE49-F238E27FC236}">
                    <a16:creationId xmlns:a16="http://schemas.microsoft.com/office/drawing/2014/main" id="{E45CF5F0-F9DF-9944-90D9-FDB23A43CA9E}"/>
                  </a:ext>
                </a:extLst>
              </p:cNvPr>
              <p:cNvSpPr txBox="1">
                <a:spLocks noRot="1" noChangeAspect="1" noMove="1" noResize="1" noEditPoints="1" noAdjustHandles="1" noChangeArrowheads="1" noChangeShapeType="1" noTextEdit="1"/>
              </p:cNvSpPr>
              <p:nvPr/>
            </p:nvSpPr>
            <p:spPr>
              <a:xfrm>
                <a:off x="344494" y="4895298"/>
                <a:ext cx="8128174" cy="860107"/>
              </a:xfrm>
              <a:prstGeom prst="rect">
                <a:avLst/>
              </a:prstGeom>
              <a:blipFill>
                <a:blip r:embed="rId6"/>
                <a:stretch>
                  <a:fillRect b="-5797"/>
                </a:stretch>
              </a:blipFill>
              <a:ln>
                <a:noFill/>
              </a:ln>
            </p:spPr>
            <p:txBody>
              <a:bodyPr/>
              <a:lstStyle/>
              <a:p>
                <a:r>
                  <a:rPr lang="en-GB">
                    <a:noFill/>
                  </a:rPr>
                  <a:t> </a:t>
                </a:r>
              </a:p>
            </p:txBody>
          </p:sp>
        </mc:Fallback>
      </mc:AlternateContent>
      <p:sp>
        <p:nvSpPr>
          <p:cNvPr id="16" name="TextBox 15">
            <a:extLst>
              <a:ext uri="{FF2B5EF4-FFF2-40B4-BE49-F238E27FC236}">
                <a16:creationId xmlns:a16="http://schemas.microsoft.com/office/drawing/2014/main" id="{DCF03ADA-24A2-2141-B02C-B2980CC6C820}"/>
              </a:ext>
            </a:extLst>
          </p:cNvPr>
          <p:cNvSpPr txBox="1"/>
          <p:nvPr/>
        </p:nvSpPr>
        <p:spPr>
          <a:xfrm>
            <a:off x="193225" y="5186853"/>
            <a:ext cx="2399504" cy="523220"/>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that a hypothesis is true given the evidence</a:t>
            </a:r>
          </a:p>
        </p:txBody>
      </p:sp>
      <p:sp>
        <p:nvSpPr>
          <p:cNvPr id="17" name="Rectangle 16">
            <a:extLst>
              <a:ext uri="{FF2B5EF4-FFF2-40B4-BE49-F238E27FC236}">
                <a16:creationId xmlns:a16="http://schemas.microsoft.com/office/drawing/2014/main" id="{4DFC6129-55B9-324D-AA99-8BEFB95EF8D0}"/>
              </a:ext>
            </a:extLst>
          </p:cNvPr>
          <p:cNvSpPr/>
          <p:nvPr/>
        </p:nvSpPr>
        <p:spPr>
          <a:xfrm>
            <a:off x="3136738" y="5200575"/>
            <a:ext cx="810229" cy="49577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84FFB339-8929-084C-A42F-E95AD82FD719}"/>
              </a:ext>
            </a:extLst>
          </p:cNvPr>
          <p:cNvCxnSpPr>
            <a:stCxn id="16" idx="3"/>
            <a:endCxn id="17" idx="1"/>
          </p:cNvCxnSpPr>
          <p:nvPr/>
        </p:nvCxnSpPr>
        <p:spPr>
          <a:xfrm>
            <a:off x="2592729" y="5448463"/>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20" name="Rectangle 19">
            <a:extLst>
              <a:ext uri="{FF2B5EF4-FFF2-40B4-BE49-F238E27FC236}">
                <a16:creationId xmlns:a16="http://schemas.microsoft.com/office/drawing/2014/main" id="{C6BC55E7-F286-F544-A914-7016A7BB66F3}"/>
              </a:ext>
            </a:extLst>
          </p:cNvPr>
          <p:cNvSpPr/>
          <p:nvPr/>
        </p:nvSpPr>
        <p:spPr>
          <a:xfrm>
            <a:off x="4514125" y="5484367"/>
            <a:ext cx="810229"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9554600-83DD-3D46-BF5D-A5E52B1975F6}"/>
              </a:ext>
            </a:extLst>
          </p:cNvPr>
          <p:cNvSpPr txBox="1"/>
          <p:nvPr/>
        </p:nvSpPr>
        <p:spPr>
          <a:xfrm>
            <a:off x="3719487" y="6112260"/>
            <a:ext cx="2399504" cy="738664"/>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observing hypothesis in light of the evidence</a:t>
            </a:r>
          </a:p>
        </p:txBody>
      </p:sp>
      <p:cxnSp>
        <p:nvCxnSpPr>
          <p:cNvPr id="23" name="Straight Connector 22">
            <a:extLst>
              <a:ext uri="{FF2B5EF4-FFF2-40B4-BE49-F238E27FC236}">
                <a16:creationId xmlns:a16="http://schemas.microsoft.com/office/drawing/2014/main" id="{63B4F9CC-59A7-3E42-903F-6F3C9D971761}"/>
              </a:ext>
            </a:extLst>
          </p:cNvPr>
          <p:cNvCxnSpPr>
            <a:cxnSpLocks/>
            <a:stCxn id="21" idx="0"/>
          </p:cNvCxnSpPr>
          <p:nvPr/>
        </p:nvCxnSpPr>
        <p:spPr>
          <a:xfrm flipV="1">
            <a:off x="4919239" y="5742246"/>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C4448D6-D5AA-E340-8DE1-761D4D81E701}"/>
              </a:ext>
            </a:extLst>
          </p:cNvPr>
          <p:cNvSpPr/>
          <p:nvPr/>
        </p:nvSpPr>
        <p:spPr>
          <a:xfrm>
            <a:off x="4190031" y="5153255"/>
            <a:ext cx="578740"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8E6109D3-88CF-A647-88E1-B0FAE0F17364}"/>
              </a:ext>
            </a:extLst>
          </p:cNvPr>
          <p:cNvSpPr txBox="1"/>
          <p:nvPr/>
        </p:nvSpPr>
        <p:spPr>
          <a:xfrm>
            <a:off x="3082801" y="4260022"/>
            <a:ext cx="2793200"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the hypothesis is true (before any evidence is present)</a:t>
            </a:r>
          </a:p>
        </p:txBody>
      </p:sp>
      <p:cxnSp>
        <p:nvCxnSpPr>
          <p:cNvPr id="27" name="Straight Connector 26">
            <a:extLst>
              <a:ext uri="{FF2B5EF4-FFF2-40B4-BE49-F238E27FC236}">
                <a16:creationId xmlns:a16="http://schemas.microsoft.com/office/drawing/2014/main" id="{74298AEA-18D2-7748-9911-676ADB1E46A8}"/>
              </a:ext>
            </a:extLst>
          </p:cNvPr>
          <p:cNvCxnSpPr>
            <a:cxnSpLocks/>
          </p:cNvCxnSpPr>
          <p:nvPr/>
        </p:nvCxnSpPr>
        <p:spPr>
          <a:xfrm flipV="1">
            <a:off x="4504478" y="4783241"/>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B51C383-F290-1F45-955C-7C023F4B47C5}"/>
              </a:ext>
            </a:extLst>
          </p:cNvPr>
          <p:cNvSpPr/>
          <p:nvPr/>
        </p:nvSpPr>
        <p:spPr>
          <a:xfrm>
            <a:off x="4791921" y="5153255"/>
            <a:ext cx="810229" cy="2682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Connector 28">
            <a:extLst>
              <a:ext uri="{FF2B5EF4-FFF2-40B4-BE49-F238E27FC236}">
                <a16:creationId xmlns:a16="http://schemas.microsoft.com/office/drawing/2014/main" id="{CC5C97C7-700B-E747-8DEC-9465E9DF0E55}"/>
              </a:ext>
            </a:extLst>
          </p:cNvPr>
          <p:cNvCxnSpPr/>
          <p:nvPr/>
        </p:nvCxnSpPr>
        <p:spPr>
          <a:xfrm>
            <a:off x="5602150" y="5288346"/>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110A1AB-49AE-204A-8DDF-12512F5174FA}"/>
              </a:ext>
            </a:extLst>
          </p:cNvPr>
          <p:cNvSpPr txBox="1"/>
          <p:nvPr/>
        </p:nvSpPr>
        <p:spPr>
          <a:xfrm>
            <a:off x="6134583" y="5025752"/>
            <a:ext cx="2399504" cy="738664"/>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seeing the evidence </a:t>
            </a:r>
            <a:r>
              <a:rPr lang="en-GB" sz="1400" b="1" dirty="0">
                <a:latin typeface="Helvetica Neue Light" panose="02000403000000020004" pitchFamily="2" charset="0"/>
                <a:ea typeface="Helvetica Neue Light" panose="02000403000000020004" pitchFamily="2" charset="0"/>
              </a:rPr>
              <a:t>IF</a:t>
            </a:r>
            <a:r>
              <a:rPr lang="en-GB" sz="1400" dirty="0">
                <a:latin typeface="Helvetica Neue Light" panose="02000403000000020004" pitchFamily="2" charset="0"/>
                <a:ea typeface="Helvetica Neue Light" panose="02000403000000020004" pitchFamily="2" charset="0"/>
              </a:rPr>
              <a:t> the hypothesis is true</a:t>
            </a:r>
          </a:p>
        </p:txBody>
      </p:sp>
    </p:spTree>
    <p:extLst>
      <p:ext uri="{BB962C8B-B14F-4D97-AF65-F5344CB8AC3E}">
        <p14:creationId xmlns:p14="http://schemas.microsoft.com/office/powerpoint/2010/main" val="2276427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2"/>
          <a:stretch>
            <a:fillRect/>
          </a:stretch>
        </p:blipFill>
        <p:spPr>
          <a:xfrm>
            <a:off x="0" y="2623"/>
            <a:ext cx="12192000" cy="970069"/>
          </a:xfrm>
          <a:prstGeom prst="rect">
            <a:avLst/>
          </a:prstGeom>
        </p:spPr>
      </p:pic>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2526D-C89A-7745-B63E-3B7BFB926847}"/>
                  </a:ext>
                </a:extLst>
              </p:cNvPr>
              <p:cNvSpPr txBox="1"/>
              <p:nvPr/>
            </p:nvSpPr>
            <p:spPr>
              <a:xfrm>
                <a:off x="342570" y="2333968"/>
                <a:ext cx="8128174"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a:rPr lang="en-GB" sz="1600" b="0" i="1" smtClean="0">
                              <a:latin typeface="Cambria Math" panose="02040503050406030204" pitchFamily="18" charset="0"/>
                              <a:ea typeface="Helvetica Neue Light" panose="02000403000000020004" pitchFamily="2" charset="0"/>
                            </a:rPr>
                            <m:t>𝐻</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6" name="TextBox 5">
                <a:extLst>
                  <a:ext uri="{FF2B5EF4-FFF2-40B4-BE49-F238E27FC236}">
                    <a16:creationId xmlns:a16="http://schemas.microsoft.com/office/drawing/2014/main" id="{83E2526D-C89A-7745-B63E-3B7BFB926847}"/>
                  </a:ext>
                </a:extLst>
              </p:cNvPr>
              <p:cNvSpPr txBox="1">
                <a:spLocks noRot="1" noChangeAspect="1" noMove="1" noResize="1" noEditPoints="1" noAdjustHandles="1" noChangeArrowheads="1" noChangeShapeType="1" noTextEdit="1"/>
              </p:cNvSpPr>
              <p:nvPr/>
            </p:nvSpPr>
            <p:spPr>
              <a:xfrm>
                <a:off x="342570" y="2333968"/>
                <a:ext cx="8128174" cy="860107"/>
              </a:xfrm>
              <a:prstGeom prst="rect">
                <a:avLst/>
              </a:prstGeom>
              <a:blipFill>
                <a:blip r:embed="rId3"/>
                <a:stretch>
                  <a:fillRect b="-7246"/>
                </a:stretch>
              </a:blipFill>
              <a:ln>
                <a:noFill/>
              </a:ln>
            </p:spPr>
            <p:txBody>
              <a:bodyPr/>
              <a:lstStyle/>
              <a:p>
                <a:r>
                  <a:rPr lang="en-GB">
                    <a:noFill/>
                  </a:rPr>
                  <a:t> </a:t>
                </a:r>
              </a:p>
            </p:txBody>
          </p:sp>
        </mc:Fallback>
      </mc:AlternateContent>
      <p:sp>
        <p:nvSpPr>
          <p:cNvPr id="7" name="TextBox 6">
            <a:extLst>
              <a:ext uri="{FF2B5EF4-FFF2-40B4-BE49-F238E27FC236}">
                <a16:creationId xmlns:a16="http://schemas.microsoft.com/office/drawing/2014/main" id="{0FDE2706-DDB4-8346-924E-6E955FF5311D}"/>
              </a:ext>
            </a:extLst>
          </p:cNvPr>
          <p:cNvSpPr txBox="1"/>
          <p:nvPr/>
        </p:nvSpPr>
        <p:spPr>
          <a:xfrm>
            <a:off x="191301" y="2625523"/>
            <a:ext cx="2399504" cy="523220"/>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that a hypothesis is true given the evidence</a:t>
            </a:r>
          </a:p>
        </p:txBody>
      </p:sp>
      <p:sp>
        <p:nvSpPr>
          <p:cNvPr id="8" name="Rectangle 7">
            <a:extLst>
              <a:ext uri="{FF2B5EF4-FFF2-40B4-BE49-F238E27FC236}">
                <a16:creationId xmlns:a16="http://schemas.microsoft.com/office/drawing/2014/main" id="{00953ECF-C978-3843-8B7F-A8A84CE283A9}"/>
              </a:ext>
            </a:extLst>
          </p:cNvPr>
          <p:cNvSpPr/>
          <p:nvPr/>
        </p:nvSpPr>
        <p:spPr>
          <a:xfrm>
            <a:off x="3134814" y="2639245"/>
            <a:ext cx="810229" cy="49577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B75779E-585B-9646-A314-3D7AEFB0BF9C}"/>
              </a:ext>
            </a:extLst>
          </p:cNvPr>
          <p:cNvCxnSpPr>
            <a:stCxn id="7" idx="3"/>
            <a:endCxn id="8" idx="1"/>
          </p:cNvCxnSpPr>
          <p:nvPr/>
        </p:nvCxnSpPr>
        <p:spPr>
          <a:xfrm>
            <a:off x="2590805" y="2887133"/>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FA65E421-9AFA-514A-B959-CFCCA3273D98}"/>
              </a:ext>
            </a:extLst>
          </p:cNvPr>
          <p:cNvSpPr/>
          <p:nvPr/>
        </p:nvSpPr>
        <p:spPr>
          <a:xfrm>
            <a:off x="4512201" y="2923037"/>
            <a:ext cx="810229"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150DAF8F-242D-2242-A478-A399CB9E9BAC}"/>
              </a:ext>
            </a:extLst>
          </p:cNvPr>
          <p:cNvSpPr txBox="1"/>
          <p:nvPr/>
        </p:nvSpPr>
        <p:spPr>
          <a:xfrm>
            <a:off x="3717563" y="3550930"/>
            <a:ext cx="2399504"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observing the evidence</a:t>
            </a:r>
          </a:p>
        </p:txBody>
      </p:sp>
      <p:cxnSp>
        <p:nvCxnSpPr>
          <p:cNvPr id="12" name="Straight Connector 11">
            <a:extLst>
              <a:ext uri="{FF2B5EF4-FFF2-40B4-BE49-F238E27FC236}">
                <a16:creationId xmlns:a16="http://schemas.microsoft.com/office/drawing/2014/main" id="{849E20A2-32DC-6941-ADA2-99FE9BE89130}"/>
              </a:ext>
            </a:extLst>
          </p:cNvPr>
          <p:cNvCxnSpPr>
            <a:cxnSpLocks/>
            <a:stCxn id="11" idx="0"/>
          </p:cNvCxnSpPr>
          <p:nvPr/>
        </p:nvCxnSpPr>
        <p:spPr>
          <a:xfrm flipV="1">
            <a:off x="4917315" y="3180916"/>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45E6D00-294F-BA4E-9F8C-88CE7FBDA74A}"/>
              </a:ext>
            </a:extLst>
          </p:cNvPr>
          <p:cNvSpPr/>
          <p:nvPr/>
        </p:nvSpPr>
        <p:spPr>
          <a:xfrm>
            <a:off x="4188107" y="2591925"/>
            <a:ext cx="578740"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6452EDB-FF80-894B-9B7F-DC123FCE57EF}"/>
              </a:ext>
            </a:extLst>
          </p:cNvPr>
          <p:cNvSpPr txBox="1"/>
          <p:nvPr/>
        </p:nvSpPr>
        <p:spPr>
          <a:xfrm>
            <a:off x="3080877" y="1698692"/>
            <a:ext cx="2793200"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the hypothesis is true (before any evidence is present)</a:t>
            </a:r>
          </a:p>
        </p:txBody>
      </p:sp>
      <p:cxnSp>
        <p:nvCxnSpPr>
          <p:cNvPr id="15" name="Straight Connector 14">
            <a:extLst>
              <a:ext uri="{FF2B5EF4-FFF2-40B4-BE49-F238E27FC236}">
                <a16:creationId xmlns:a16="http://schemas.microsoft.com/office/drawing/2014/main" id="{B92D50EB-C6E8-7145-9810-A1AFF07054AA}"/>
              </a:ext>
            </a:extLst>
          </p:cNvPr>
          <p:cNvCxnSpPr>
            <a:cxnSpLocks/>
          </p:cNvCxnSpPr>
          <p:nvPr/>
        </p:nvCxnSpPr>
        <p:spPr>
          <a:xfrm flipV="1">
            <a:off x="4502554" y="2221911"/>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0AC46D0-E95C-C84A-BF7F-1A940E260FF8}"/>
              </a:ext>
            </a:extLst>
          </p:cNvPr>
          <p:cNvSpPr/>
          <p:nvPr/>
        </p:nvSpPr>
        <p:spPr>
          <a:xfrm>
            <a:off x="4789997" y="2591925"/>
            <a:ext cx="810229" cy="2682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1056C621-B040-084F-A81A-2FCFB3FAF585}"/>
              </a:ext>
            </a:extLst>
          </p:cNvPr>
          <p:cNvCxnSpPr/>
          <p:nvPr/>
        </p:nvCxnSpPr>
        <p:spPr>
          <a:xfrm>
            <a:off x="5600226" y="2727016"/>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9709CFDD-7C5D-2148-835A-168E9EEADA6F}"/>
              </a:ext>
            </a:extLst>
          </p:cNvPr>
          <p:cNvSpPr txBox="1"/>
          <p:nvPr/>
        </p:nvSpPr>
        <p:spPr>
          <a:xfrm>
            <a:off x="6132659" y="2464422"/>
            <a:ext cx="2399504" cy="738664"/>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seeing the evidence </a:t>
            </a:r>
            <a:r>
              <a:rPr lang="en-GB" sz="1400" b="1" dirty="0">
                <a:latin typeface="Helvetica Neue Light" panose="02000403000000020004" pitchFamily="2" charset="0"/>
                <a:ea typeface="Helvetica Neue Light" panose="02000403000000020004" pitchFamily="2" charset="0"/>
              </a:rPr>
              <a:t>IF</a:t>
            </a:r>
            <a:r>
              <a:rPr lang="en-GB" sz="1400" dirty="0">
                <a:latin typeface="Helvetica Neue Light" panose="02000403000000020004" pitchFamily="2" charset="0"/>
                <a:ea typeface="Helvetica Neue Light" panose="02000403000000020004" pitchFamily="2" charset="0"/>
              </a:rPr>
              <a:t> the hypothesis is true</a:t>
            </a:r>
          </a:p>
        </p:txBody>
      </p:sp>
      <p:sp>
        <p:nvSpPr>
          <p:cNvPr id="19" name="TextBox 18">
            <a:extLst>
              <a:ext uri="{FF2B5EF4-FFF2-40B4-BE49-F238E27FC236}">
                <a16:creationId xmlns:a16="http://schemas.microsoft.com/office/drawing/2014/main" id="{0E8318AD-08BE-DA48-BFD1-B67387DB0060}"/>
              </a:ext>
            </a:extLst>
          </p:cNvPr>
          <p:cNvSpPr txBox="1"/>
          <p:nvPr/>
        </p:nvSpPr>
        <p:spPr>
          <a:xfrm>
            <a:off x="191301" y="3203086"/>
            <a:ext cx="2399504" cy="369332"/>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Posterior probability</a:t>
            </a:r>
          </a:p>
        </p:txBody>
      </p:sp>
      <p:sp>
        <p:nvSpPr>
          <p:cNvPr id="20" name="TextBox 19">
            <a:extLst>
              <a:ext uri="{FF2B5EF4-FFF2-40B4-BE49-F238E27FC236}">
                <a16:creationId xmlns:a16="http://schemas.microsoft.com/office/drawing/2014/main" id="{53E4066F-224F-A44A-AD12-E123C3F9FA35}"/>
              </a:ext>
            </a:extLst>
          </p:cNvPr>
          <p:cNvSpPr txBox="1"/>
          <p:nvPr/>
        </p:nvSpPr>
        <p:spPr>
          <a:xfrm>
            <a:off x="3080876" y="1318402"/>
            <a:ext cx="5901073" cy="369332"/>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Prior probability (our belief, we usually don’t know)</a:t>
            </a:r>
          </a:p>
        </p:txBody>
      </p:sp>
      <p:sp>
        <p:nvSpPr>
          <p:cNvPr id="21" name="TextBox 20">
            <a:extLst>
              <a:ext uri="{FF2B5EF4-FFF2-40B4-BE49-F238E27FC236}">
                <a16:creationId xmlns:a16="http://schemas.microsoft.com/office/drawing/2014/main" id="{D97FC614-E971-8441-8CA2-E6C39346BD3A}"/>
              </a:ext>
            </a:extLst>
          </p:cNvPr>
          <p:cNvSpPr txBox="1"/>
          <p:nvPr/>
        </p:nvSpPr>
        <p:spPr>
          <a:xfrm>
            <a:off x="3696496" y="4099730"/>
            <a:ext cx="5981217"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Model prior probability (our belief, we usually don’t know)</a:t>
            </a:r>
          </a:p>
        </p:txBody>
      </p:sp>
      <p:sp>
        <p:nvSpPr>
          <p:cNvPr id="22" name="TextBox 21">
            <a:extLst>
              <a:ext uri="{FF2B5EF4-FFF2-40B4-BE49-F238E27FC236}">
                <a16:creationId xmlns:a16="http://schemas.microsoft.com/office/drawing/2014/main" id="{F9067108-FB33-B047-854F-C63D321FBC34}"/>
              </a:ext>
            </a:extLst>
          </p:cNvPr>
          <p:cNvSpPr txBox="1"/>
          <p:nvPr/>
        </p:nvSpPr>
        <p:spPr>
          <a:xfrm>
            <a:off x="6096000" y="2037586"/>
            <a:ext cx="4386925" cy="369332"/>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Likelihood probability (derived from data)</a:t>
            </a:r>
          </a:p>
        </p:txBody>
      </p:sp>
      <p:sp>
        <p:nvSpPr>
          <p:cNvPr id="24" name="TextBox 23">
            <a:extLst>
              <a:ext uri="{FF2B5EF4-FFF2-40B4-BE49-F238E27FC236}">
                <a16:creationId xmlns:a16="http://schemas.microsoft.com/office/drawing/2014/main" id="{B041F208-6BB0-034B-8F13-D4CCFE26EB26}"/>
              </a:ext>
            </a:extLst>
          </p:cNvPr>
          <p:cNvSpPr txBox="1"/>
          <p:nvPr/>
        </p:nvSpPr>
        <p:spPr>
          <a:xfrm>
            <a:off x="60559" y="4595335"/>
            <a:ext cx="11485389" cy="2031325"/>
          </a:xfrm>
          <a:prstGeom prst="rect">
            <a:avLst/>
          </a:prstGeom>
          <a:noFill/>
          <a:ln>
            <a:noFill/>
          </a:ln>
        </p:spPr>
        <p:txBody>
          <a:bodyPr wrap="square" rtlCol="0" anchor="ctr" anchorCtr="0">
            <a:spAutoFit/>
          </a:bodyPr>
          <a:lstStyle/>
          <a:p>
            <a:pPr marL="285750" indent="-285750">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H is the hypothesis whose probability may be affected by data (i.e., evidence)</a:t>
            </a:r>
          </a:p>
          <a:p>
            <a:pPr marL="285750" indent="-285750">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400" dirty="0" err="1">
                <a:latin typeface="Helvetica Neue Light" panose="02000403000000020004" pitchFamily="2" charset="0"/>
                <a:ea typeface="Helvetica Neue Light" panose="02000403000000020004" pitchFamily="2" charset="0"/>
              </a:rPr>
              <a:t>Pr</a:t>
            </a:r>
            <a:r>
              <a:rPr lang="en-GB" sz="1400" dirty="0">
                <a:latin typeface="Helvetica Neue Light" panose="02000403000000020004" pitchFamily="2" charset="0"/>
                <a:ea typeface="Helvetica Neue Light" panose="02000403000000020004" pitchFamily="2" charset="0"/>
              </a:rPr>
              <a:t>(H), the unconditional probability pertained to hypothesis is our </a:t>
            </a:r>
            <a:r>
              <a:rPr lang="en-GB" sz="1400" dirty="0">
                <a:highlight>
                  <a:srgbClr val="C0C0C0"/>
                </a:highlight>
                <a:latin typeface="Helvetica Neue Light" panose="02000403000000020004" pitchFamily="2" charset="0"/>
                <a:ea typeface="Helvetica Neue Light" panose="02000403000000020004" pitchFamily="2" charset="0"/>
              </a:rPr>
              <a:t>prior</a:t>
            </a:r>
            <a:r>
              <a:rPr lang="en-GB" sz="1400" dirty="0">
                <a:latin typeface="Helvetica Neue Light" panose="02000403000000020004" pitchFamily="2" charset="0"/>
                <a:ea typeface="Helvetica Neue Light" panose="02000403000000020004" pitchFamily="2" charset="0"/>
              </a:rPr>
              <a:t> probability</a:t>
            </a:r>
          </a:p>
          <a:p>
            <a:pPr marL="285750" indent="-285750">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400" dirty="0" err="1">
                <a:latin typeface="Helvetica Neue Light" panose="02000403000000020004" pitchFamily="2" charset="0"/>
                <a:ea typeface="Helvetica Neue Light" panose="02000403000000020004" pitchFamily="2" charset="0"/>
              </a:rPr>
              <a:t>Pr</a:t>
            </a:r>
            <a:r>
              <a:rPr lang="en-GB" sz="1400" dirty="0">
                <a:latin typeface="Helvetica Neue Light" panose="02000403000000020004" pitchFamily="2" charset="0"/>
                <a:ea typeface="Helvetica Neue Light" panose="02000403000000020004" pitchFamily="2" charset="0"/>
              </a:rPr>
              <a:t>(E|H) is the conditional probability of observing the data (i.e., evidence) given the hypothesis. Here, it indicates the compatibility between the data and hypothesis. This is our </a:t>
            </a:r>
            <a:r>
              <a:rPr lang="en-GB" sz="1400" dirty="0">
                <a:highlight>
                  <a:srgbClr val="C0C0C0"/>
                </a:highlight>
                <a:latin typeface="Helvetica Neue Light" panose="02000403000000020004" pitchFamily="2" charset="0"/>
                <a:ea typeface="Helvetica Neue Light" panose="02000403000000020004" pitchFamily="2" charset="0"/>
              </a:rPr>
              <a:t>likelihood</a:t>
            </a:r>
            <a:r>
              <a:rPr lang="en-GB" sz="1400" dirty="0">
                <a:latin typeface="Helvetica Neue Light" panose="02000403000000020004" pitchFamily="2" charset="0"/>
                <a:ea typeface="Helvetica Neue Light" panose="02000403000000020004" pitchFamily="2" charset="0"/>
              </a:rPr>
              <a:t>.</a:t>
            </a:r>
          </a:p>
          <a:p>
            <a:pPr marL="285750" indent="-285750">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400" dirty="0" err="1">
                <a:latin typeface="Helvetica Neue Light" panose="02000403000000020004" pitchFamily="2" charset="0"/>
                <a:ea typeface="Helvetica Neue Light" panose="02000403000000020004" pitchFamily="2" charset="0"/>
              </a:rPr>
              <a:t>Pr</a:t>
            </a:r>
            <a:r>
              <a:rPr lang="en-GB" sz="1400" dirty="0">
                <a:latin typeface="Helvetica Neue Light" panose="02000403000000020004" pitchFamily="2" charset="0"/>
                <a:ea typeface="Helvetica Neue Light" panose="02000403000000020004" pitchFamily="2" charset="0"/>
              </a:rPr>
              <a:t>(H|E), is conditional probability i.e.,  what we want to know – the probability of a hypothesis given after we observed the data. This is the </a:t>
            </a:r>
            <a:r>
              <a:rPr lang="en-GB" sz="1400" dirty="0">
                <a:highlight>
                  <a:srgbClr val="C0C0C0"/>
                </a:highlight>
                <a:latin typeface="Helvetica Neue Light" panose="02000403000000020004" pitchFamily="2" charset="0"/>
                <a:ea typeface="Helvetica Neue Light" panose="02000403000000020004" pitchFamily="2" charset="0"/>
              </a:rPr>
              <a:t>posterior</a:t>
            </a:r>
            <a:r>
              <a:rPr lang="en-GB" sz="1400" dirty="0">
                <a:latin typeface="Helvetica Neue Light" panose="02000403000000020004" pitchFamily="2" charset="0"/>
                <a:ea typeface="Helvetica Neue Light" panose="02000403000000020004" pitchFamily="2" charset="0"/>
              </a:rPr>
              <a:t> probability.  </a:t>
            </a:r>
          </a:p>
        </p:txBody>
      </p:sp>
    </p:spTree>
    <p:extLst>
      <p:ext uri="{BB962C8B-B14F-4D97-AF65-F5344CB8AC3E}">
        <p14:creationId xmlns:p14="http://schemas.microsoft.com/office/powerpoint/2010/main" val="1371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1924" y="644633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
        <p:nvSpPr>
          <p:cNvPr id="14" name="TextBox 13">
            <a:extLst>
              <a:ext uri="{FF2B5EF4-FFF2-40B4-BE49-F238E27FC236}">
                <a16:creationId xmlns:a16="http://schemas.microsoft.com/office/drawing/2014/main" id="{54EFE9D9-C1C2-6246-A537-244DCC8F8E91}"/>
              </a:ext>
            </a:extLst>
          </p:cNvPr>
          <p:cNvSpPr txBox="1"/>
          <p:nvPr/>
        </p:nvSpPr>
        <p:spPr>
          <a:xfrm>
            <a:off x="193225" y="97556"/>
            <a:ext cx="8447293" cy="338554"/>
          </a:xfrm>
          <a:prstGeom prst="rect">
            <a:avLst/>
          </a:prstGeom>
          <a:noFill/>
        </p:spPr>
        <p:txBody>
          <a:bodyPr wrap="square" rtlCol="0">
            <a:spAutoFit/>
          </a:bodyPr>
          <a:lstStyle/>
          <a:p>
            <a:pPr algn="l"/>
            <a:r>
              <a:rPr lang="en-GB" sz="1600" dirty="0">
                <a:latin typeface="Helvetica Neue Light" panose="02000403000000020004" pitchFamily="2" charset="0"/>
                <a:ea typeface="Helvetica Neue Light" panose="02000403000000020004" pitchFamily="2" charset="0"/>
              </a:rPr>
              <a:t>The </a:t>
            </a:r>
            <a:r>
              <a:rPr lang="en-GB" sz="1600" dirty="0">
                <a:highlight>
                  <a:srgbClr val="C0C0C0"/>
                </a:highlight>
                <a:latin typeface="Helvetica Neue Light" panose="02000403000000020004" pitchFamily="2" charset="0"/>
                <a:ea typeface="Helvetica Neue Light" panose="02000403000000020004" pitchFamily="2" charset="0"/>
              </a:rPr>
              <a:t>basic</a:t>
            </a:r>
            <a:r>
              <a:rPr lang="en-GB" sz="1600" dirty="0">
                <a:latin typeface="Helvetica Neue Light" panose="02000403000000020004" pitchFamily="2" charset="0"/>
                <a:ea typeface="Helvetica Neue Light" panose="02000403000000020004" pitchFamily="2" charset="0"/>
              </a:rPr>
              <a:t> formulation for Bayes’ Theorem (or Law):</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5CF5F0-F9DF-9944-90D9-FDB23A43CA9E}"/>
                  </a:ext>
                </a:extLst>
              </p:cNvPr>
              <p:cNvSpPr txBox="1"/>
              <p:nvPr/>
            </p:nvSpPr>
            <p:spPr>
              <a:xfrm>
                <a:off x="450925" y="1207386"/>
                <a:ext cx="8128174"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a:rPr lang="en-GB" sz="1600" b="0" i="1" smtClean="0">
                              <a:latin typeface="Cambria Math" panose="02040503050406030204" pitchFamily="18" charset="0"/>
                              <a:ea typeface="Helvetica Neue Light" panose="02000403000000020004" pitchFamily="2" charset="0"/>
                            </a:rPr>
                            <m:t>𝐻</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5" name="TextBox 14">
                <a:extLst>
                  <a:ext uri="{FF2B5EF4-FFF2-40B4-BE49-F238E27FC236}">
                    <a16:creationId xmlns:a16="http://schemas.microsoft.com/office/drawing/2014/main" id="{E45CF5F0-F9DF-9944-90D9-FDB23A43CA9E}"/>
                  </a:ext>
                </a:extLst>
              </p:cNvPr>
              <p:cNvSpPr txBox="1">
                <a:spLocks noRot="1" noChangeAspect="1" noMove="1" noResize="1" noEditPoints="1" noAdjustHandles="1" noChangeArrowheads="1" noChangeShapeType="1" noTextEdit="1"/>
              </p:cNvSpPr>
              <p:nvPr/>
            </p:nvSpPr>
            <p:spPr>
              <a:xfrm>
                <a:off x="450925" y="1207386"/>
                <a:ext cx="8128174" cy="860107"/>
              </a:xfrm>
              <a:prstGeom prst="rect">
                <a:avLst/>
              </a:prstGeom>
              <a:blipFill>
                <a:blip r:embed="rId3"/>
                <a:stretch>
                  <a:fillRect b="-7353"/>
                </a:stretch>
              </a:blipFill>
              <a:ln>
                <a:noFill/>
              </a:ln>
            </p:spPr>
            <p:txBody>
              <a:bodyPr/>
              <a:lstStyle/>
              <a:p>
                <a:r>
                  <a:rPr lang="en-GB">
                    <a:noFill/>
                  </a:rPr>
                  <a:t> </a:t>
                </a:r>
              </a:p>
            </p:txBody>
          </p:sp>
        </mc:Fallback>
      </mc:AlternateContent>
      <p:sp>
        <p:nvSpPr>
          <p:cNvPr id="16" name="TextBox 15">
            <a:extLst>
              <a:ext uri="{FF2B5EF4-FFF2-40B4-BE49-F238E27FC236}">
                <a16:creationId xmlns:a16="http://schemas.microsoft.com/office/drawing/2014/main" id="{DCF03ADA-24A2-2141-B02C-B2980CC6C820}"/>
              </a:ext>
            </a:extLst>
          </p:cNvPr>
          <p:cNvSpPr txBox="1"/>
          <p:nvPr/>
        </p:nvSpPr>
        <p:spPr>
          <a:xfrm>
            <a:off x="299656" y="1498941"/>
            <a:ext cx="2399504" cy="523220"/>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that a hypothesis is true given the evidence</a:t>
            </a:r>
          </a:p>
        </p:txBody>
      </p:sp>
      <p:sp>
        <p:nvSpPr>
          <p:cNvPr id="17" name="Rectangle 16">
            <a:extLst>
              <a:ext uri="{FF2B5EF4-FFF2-40B4-BE49-F238E27FC236}">
                <a16:creationId xmlns:a16="http://schemas.microsoft.com/office/drawing/2014/main" id="{4DFC6129-55B9-324D-AA99-8BEFB95EF8D0}"/>
              </a:ext>
            </a:extLst>
          </p:cNvPr>
          <p:cNvSpPr/>
          <p:nvPr/>
        </p:nvSpPr>
        <p:spPr>
          <a:xfrm>
            <a:off x="3243169" y="1512663"/>
            <a:ext cx="810229" cy="49577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84FFB339-8929-084C-A42F-E95AD82FD719}"/>
              </a:ext>
            </a:extLst>
          </p:cNvPr>
          <p:cNvCxnSpPr>
            <a:stCxn id="16" idx="3"/>
            <a:endCxn id="17" idx="1"/>
          </p:cNvCxnSpPr>
          <p:nvPr/>
        </p:nvCxnSpPr>
        <p:spPr>
          <a:xfrm>
            <a:off x="2699160" y="1760551"/>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20" name="Rectangle 19">
            <a:extLst>
              <a:ext uri="{FF2B5EF4-FFF2-40B4-BE49-F238E27FC236}">
                <a16:creationId xmlns:a16="http://schemas.microsoft.com/office/drawing/2014/main" id="{C6BC55E7-F286-F544-A914-7016A7BB66F3}"/>
              </a:ext>
            </a:extLst>
          </p:cNvPr>
          <p:cNvSpPr/>
          <p:nvPr/>
        </p:nvSpPr>
        <p:spPr>
          <a:xfrm>
            <a:off x="4620556" y="1796455"/>
            <a:ext cx="810229"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9554600-83DD-3D46-BF5D-A5E52B1975F6}"/>
              </a:ext>
            </a:extLst>
          </p:cNvPr>
          <p:cNvSpPr txBox="1"/>
          <p:nvPr/>
        </p:nvSpPr>
        <p:spPr>
          <a:xfrm>
            <a:off x="3825918" y="2424348"/>
            <a:ext cx="2399504"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observing the evidence</a:t>
            </a:r>
          </a:p>
        </p:txBody>
      </p:sp>
      <p:cxnSp>
        <p:nvCxnSpPr>
          <p:cNvPr id="23" name="Straight Connector 22">
            <a:extLst>
              <a:ext uri="{FF2B5EF4-FFF2-40B4-BE49-F238E27FC236}">
                <a16:creationId xmlns:a16="http://schemas.microsoft.com/office/drawing/2014/main" id="{63B4F9CC-59A7-3E42-903F-6F3C9D971761}"/>
              </a:ext>
            </a:extLst>
          </p:cNvPr>
          <p:cNvCxnSpPr>
            <a:cxnSpLocks/>
            <a:stCxn id="21" idx="0"/>
          </p:cNvCxnSpPr>
          <p:nvPr/>
        </p:nvCxnSpPr>
        <p:spPr>
          <a:xfrm flipV="1">
            <a:off x="5025670" y="2054334"/>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C4448D6-D5AA-E340-8DE1-761D4D81E701}"/>
              </a:ext>
            </a:extLst>
          </p:cNvPr>
          <p:cNvSpPr/>
          <p:nvPr/>
        </p:nvSpPr>
        <p:spPr>
          <a:xfrm>
            <a:off x="4296462" y="1465343"/>
            <a:ext cx="578740"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8E6109D3-88CF-A647-88E1-B0FAE0F17364}"/>
              </a:ext>
            </a:extLst>
          </p:cNvPr>
          <p:cNvSpPr txBox="1"/>
          <p:nvPr/>
        </p:nvSpPr>
        <p:spPr>
          <a:xfrm>
            <a:off x="3189232" y="572110"/>
            <a:ext cx="2793200"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the hypothesis is true (before any evidence is present)</a:t>
            </a:r>
          </a:p>
        </p:txBody>
      </p:sp>
      <p:cxnSp>
        <p:nvCxnSpPr>
          <p:cNvPr id="27" name="Straight Connector 26">
            <a:extLst>
              <a:ext uri="{FF2B5EF4-FFF2-40B4-BE49-F238E27FC236}">
                <a16:creationId xmlns:a16="http://schemas.microsoft.com/office/drawing/2014/main" id="{74298AEA-18D2-7748-9911-676ADB1E46A8}"/>
              </a:ext>
            </a:extLst>
          </p:cNvPr>
          <p:cNvCxnSpPr>
            <a:cxnSpLocks/>
          </p:cNvCxnSpPr>
          <p:nvPr/>
        </p:nvCxnSpPr>
        <p:spPr>
          <a:xfrm flipV="1">
            <a:off x="4610909" y="1095329"/>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B51C383-F290-1F45-955C-7C023F4B47C5}"/>
              </a:ext>
            </a:extLst>
          </p:cNvPr>
          <p:cNvSpPr/>
          <p:nvPr/>
        </p:nvSpPr>
        <p:spPr>
          <a:xfrm>
            <a:off x="4898352" y="1465343"/>
            <a:ext cx="810229" cy="2682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Connector 28">
            <a:extLst>
              <a:ext uri="{FF2B5EF4-FFF2-40B4-BE49-F238E27FC236}">
                <a16:creationId xmlns:a16="http://schemas.microsoft.com/office/drawing/2014/main" id="{CC5C97C7-700B-E747-8DEC-9465E9DF0E55}"/>
              </a:ext>
            </a:extLst>
          </p:cNvPr>
          <p:cNvCxnSpPr/>
          <p:nvPr/>
        </p:nvCxnSpPr>
        <p:spPr>
          <a:xfrm>
            <a:off x="5708581" y="1600434"/>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110A1AB-49AE-204A-8DDF-12512F5174FA}"/>
              </a:ext>
            </a:extLst>
          </p:cNvPr>
          <p:cNvSpPr txBox="1"/>
          <p:nvPr/>
        </p:nvSpPr>
        <p:spPr>
          <a:xfrm>
            <a:off x="6241014" y="1337840"/>
            <a:ext cx="2399504" cy="738664"/>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seeing the evidence </a:t>
            </a:r>
            <a:r>
              <a:rPr lang="en-GB" sz="1400" b="1" dirty="0">
                <a:latin typeface="Helvetica Neue Light" panose="02000403000000020004" pitchFamily="2" charset="0"/>
                <a:ea typeface="Helvetica Neue Light" panose="02000403000000020004" pitchFamily="2" charset="0"/>
              </a:rPr>
              <a:t>IF</a:t>
            </a:r>
            <a:r>
              <a:rPr lang="en-GB" sz="1400" dirty="0">
                <a:latin typeface="Helvetica Neue Light" panose="02000403000000020004" pitchFamily="2" charset="0"/>
                <a:ea typeface="Helvetica Neue Light" panose="02000403000000020004" pitchFamily="2" charset="0"/>
              </a:rPr>
              <a:t> the hypothesis is true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08C0AA1-3CDF-204D-BF36-952F31F8FE61}"/>
                  </a:ext>
                </a:extLst>
              </p:cNvPr>
              <p:cNvSpPr txBox="1"/>
              <p:nvPr/>
            </p:nvSpPr>
            <p:spPr>
              <a:xfrm>
                <a:off x="232375" y="3773418"/>
                <a:ext cx="8128174"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m:t>
                          </m:r>
                        </m:num>
                        <m:den>
                          <m:func>
                            <m:funcPr>
                              <m:ctrlPr>
                                <a:rPr lang="en-GB" sz="1600" b="0" i="1" smtClean="0">
                                  <a:latin typeface="Cambria Math" panose="02040503050406030204" pitchFamily="18" charset="0"/>
                                  <a:ea typeface="Helvetica Neue Light" panose="02000403000000020004" pitchFamily="2" charset="0"/>
                                </a:rPr>
                              </m:ctrlPr>
                            </m:funcPr>
                            <m:fName>
                              <m:func>
                                <m:funcPr>
                                  <m:ctrlPr>
                                    <a:rPr lang="en-GB" sz="1600" i="1">
                                      <a:latin typeface="Cambria Math" panose="02040503050406030204" pitchFamily="18" charset="0"/>
                                      <a:ea typeface="Helvetica Neue Light" panose="02000403000000020004" pitchFamily="2" charset="0"/>
                                    </a:rPr>
                                  </m:ctrlPr>
                                </m:funcPr>
                                <m:fName>
                                  <m:r>
                                    <m:rPr>
                                      <m:sty m:val="p"/>
                                    </m:rPr>
                                    <a:rPr lang="en-GB" sz="1600" i="0">
                                      <a:latin typeface="Cambria Math" panose="02040503050406030204" pitchFamily="18" charset="0"/>
                                      <a:ea typeface="Helvetica Neue Light" panose="02000403000000020004" pitchFamily="2" charset="0"/>
                                    </a:rPr>
                                    <m:t>Pr</m:t>
                                  </m:r>
                                </m:fName>
                                <m:e>
                                  <m:d>
                                    <m:dPr>
                                      <m:ctrlPr>
                                        <a:rPr lang="en-GB" sz="1600" i="1">
                                          <a:latin typeface="Cambria Math" panose="02040503050406030204" pitchFamily="18" charset="0"/>
                                          <a:ea typeface="Helvetica Neue Light" panose="02000403000000020004" pitchFamily="2" charset="0"/>
                                        </a:rPr>
                                      </m:ctrlPr>
                                    </m:dPr>
                                    <m:e>
                                      <m:r>
                                        <m:rPr>
                                          <m:sty m:val="p"/>
                                        </m:rPr>
                                        <a:rPr lang="en-GB" sz="1600" i="0">
                                          <a:latin typeface="Cambria Math" panose="02040503050406030204" pitchFamily="18" charset="0"/>
                                          <a:ea typeface="Helvetica Neue Light" panose="02000403000000020004" pitchFamily="2" charset="0"/>
                                        </a:rPr>
                                        <m:t>H</m:t>
                                      </m:r>
                                    </m:e>
                                  </m:d>
                                </m:e>
                              </m:func>
                              <m:r>
                                <m:rPr>
                                  <m:sty m:val="p"/>
                                </m:rPr>
                                <a:rPr lang="en-GB" sz="1600" b="0" i="0" smtClean="0">
                                  <a:latin typeface="Cambria Math" panose="02040503050406030204" pitchFamily="18" charset="0"/>
                                  <a:ea typeface="Helvetica Neue Light" panose="02000403000000020004" pitchFamily="2" charset="0"/>
                                </a:rPr>
                                <m:t>Pr</m:t>
                              </m:r>
                            </m:fName>
                            <m:e>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d>
                            </m:e>
                          </m:func>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m:t>
                          </m:r>
                          <m:func>
                            <m:funcPr>
                              <m:ctrlPr>
                                <a:rPr lang="en-GB" sz="1600" b="0" i="1" smtClean="0">
                                  <a:latin typeface="Cambria Math" panose="02040503050406030204" pitchFamily="18" charset="0"/>
                                  <a:ea typeface="Helvetica Neue Light" panose="02000403000000020004" pitchFamily="2" charset="0"/>
                                </a:rPr>
                              </m:ctrlPr>
                            </m:funcPr>
                            <m:fName>
                              <m:r>
                                <m:rPr>
                                  <m:sty m:val="p"/>
                                </m:rPr>
                                <a:rPr lang="en-GB" sz="1600" b="0" i="0" smtClean="0">
                                  <a:latin typeface="Cambria Math" panose="02040503050406030204" pitchFamily="18" charset="0"/>
                                  <a:ea typeface="Helvetica Neue Light" panose="02000403000000020004" pitchFamily="2" charset="0"/>
                                </a:rPr>
                                <m:t>Pr</m:t>
                              </m:r>
                            </m:fName>
                            <m:e>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e>
                                  <m:sSup>
                                    <m:sSupPr>
                                      <m:ctrlPr>
                                        <a:rPr lang="en-GB" sz="1600" b="0" i="1" smtClean="0">
                                          <a:latin typeface="Cambria Math" panose="02040503050406030204" pitchFamily="18" charset="0"/>
                                          <a:ea typeface="Helvetica Neue Light" panose="02000403000000020004" pitchFamily="2" charset="0"/>
                                        </a:rPr>
                                      </m:ctrlPr>
                                    </m:sSupPr>
                                    <m:e>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H</m:t>
                                      </m:r>
                                    </m:e>
                                    <m:sup>
                                      <m:r>
                                        <a:rPr lang="en-GB" sz="1600" b="0" i="0" smtClean="0">
                                          <a:latin typeface="Cambria Math" panose="02040503050406030204" pitchFamily="18" charset="0"/>
                                          <a:ea typeface="Helvetica Neue Light" panose="02000403000000020004" pitchFamily="2" charset="0"/>
                                        </a:rPr>
                                        <m:t>′</m:t>
                                      </m:r>
                                    </m:sup>
                                  </m:sSup>
                                </m:e>
                              </m:d>
                            </m:e>
                          </m:func>
                          <m:r>
                            <m:rPr>
                              <m:sty m:val="p"/>
                            </m:rPr>
                            <a:rPr lang="en-GB" sz="1600" b="0" i="0" smtClean="0">
                              <a:latin typeface="Cambria Math" panose="02040503050406030204" pitchFamily="18" charset="0"/>
                              <a:ea typeface="Helvetica Neue Light" panose="02000403000000020004" pitchFamily="2" charset="0"/>
                            </a:rPr>
                            <m:t>Pr</m:t>
                          </m:r>
                          <m:r>
                            <a:rPr lang="en-GB" sz="1600" b="0" i="0" smtClean="0">
                              <a:latin typeface="Cambria Math" panose="02040503050406030204" pitchFamily="18" charset="0"/>
                              <a:ea typeface="Helvetica Neue Light" panose="02000403000000020004" pitchFamily="2" charset="0"/>
                            </a:rPr>
                            <m:t>⁡(</m:t>
                          </m:r>
                          <m:sSup>
                            <m:sSupPr>
                              <m:ctrlPr>
                                <a:rPr lang="en-GB" sz="1600" b="0" i="1" smtClean="0">
                                  <a:latin typeface="Cambria Math" panose="02040503050406030204" pitchFamily="18" charset="0"/>
                                  <a:ea typeface="Helvetica Neue Light" panose="02000403000000020004" pitchFamily="2" charset="0"/>
                                </a:rPr>
                              </m:ctrlPr>
                            </m:sSupPr>
                            <m:e>
                              <m:r>
                                <m:rPr>
                                  <m:sty m:val="p"/>
                                </m:rPr>
                                <a:rPr lang="en-GB" sz="1600" b="0" i="0" smtClean="0">
                                  <a:latin typeface="Cambria Math" panose="02040503050406030204" pitchFamily="18" charset="0"/>
                                  <a:ea typeface="Helvetica Neue Light" panose="02000403000000020004" pitchFamily="2" charset="0"/>
                                </a:rPr>
                                <m:t>H</m:t>
                              </m:r>
                            </m:e>
                            <m:sup>
                              <m:r>
                                <a:rPr lang="en-GB" sz="1600" b="0" i="0" smtClean="0">
                                  <a:latin typeface="Cambria Math" panose="02040503050406030204" pitchFamily="18" charset="0"/>
                                  <a:ea typeface="Helvetica Neue Light" panose="02000403000000020004" pitchFamily="2" charset="0"/>
                                </a:rPr>
                                <m:t>′</m:t>
                              </m:r>
                            </m:sup>
                          </m:sSup>
                          <m:r>
                            <a:rPr lang="en-GB" sz="1600" b="0" i="0"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24" name="TextBox 23">
                <a:extLst>
                  <a:ext uri="{FF2B5EF4-FFF2-40B4-BE49-F238E27FC236}">
                    <a16:creationId xmlns:a16="http://schemas.microsoft.com/office/drawing/2014/main" id="{108C0AA1-3CDF-204D-BF36-952F31F8FE61}"/>
                  </a:ext>
                </a:extLst>
              </p:cNvPr>
              <p:cNvSpPr txBox="1">
                <a:spLocks noRot="1" noChangeAspect="1" noMove="1" noResize="1" noEditPoints="1" noAdjustHandles="1" noChangeArrowheads="1" noChangeShapeType="1" noTextEdit="1"/>
              </p:cNvSpPr>
              <p:nvPr/>
            </p:nvSpPr>
            <p:spPr>
              <a:xfrm>
                <a:off x="232375" y="3773418"/>
                <a:ext cx="8128174" cy="860107"/>
              </a:xfrm>
              <a:prstGeom prst="rect">
                <a:avLst/>
              </a:prstGeom>
              <a:blipFill>
                <a:blip r:embed="rId4"/>
                <a:stretch>
                  <a:fillRect b="-7353"/>
                </a:stretch>
              </a:blipFill>
              <a:ln>
                <a:noFill/>
              </a:ln>
            </p:spPr>
            <p:txBody>
              <a:bodyPr/>
              <a:lstStyle/>
              <a:p>
                <a:r>
                  <a:rPr lang="en-GB">
                    <a:noFill/>
                  </a:rPr>
                  <a:t> </a:t>
                </a:r>
              </a:p>
            </p:txBody>
          </p:sp>
        </mc:Fallback>
      </mc:AlternateContent>
      <p:sp>
        <p:nvSpPr>
          <p:cNvPr id="43" name="TextBox 42">
            <a:extLst>
              <a:ext uri="{FF2B5EF4-FFF2-40B4-BE49-F238E27FC236}">
                <a16:creationId xmlns:a16="http://schemas.microsoft.com/office/drawing/2014/main" id="{B90BA2CD-4EA1-2A48-8F72-CC67B092C8EA}"/>
              </a:ext>
            </a:extLst>
          </p:cNvPr>
          <p:cNvSpPr txBox="1"/>
          <p:nvPr/>
        </p:nvSpPr>
        <p:spPr>
          <a:xfrm>
            <a:off x="193225" y="3323397"/>
            <a:ext cx="8447293" cy="338554"/>
          </a:xfrm>
          <a:prstGeom prst="rect">
            <a:avLst/>
          </a:prstGeom>
          <a:noFill/>
        </p:spPr>
        <p:txBody>
          <a:bodyPr wrap="square" rtlCol="0">
            <a:spAutoFit/>
          </a:bodyPr>
          <a:lstStyle/>
          <a:p>
            <a:pPr algn="l"/>
            <a:r>
              <a:rPr lang="en-GB" sz="1600" dirty="0">
                <a:latin typeface="Helvetica Neue Light" panose="02000403000000020004" pitchFamily="2" charset="0"/>
                <a:ea typeface="Helvetica Neue Light" panose="02000403000000020004" pitchFamily="2" charset="0"/>
              </a:rPr>
              <a:t>The </a:t>
            </a:r>
            <a:r>
              <a:rPr lang="en-GB" sz="1600" dirty="0">
                <a:highlight>
                  <a:srgbClr val="C0C0C0"/>
                </a:highlight>
                <a:latin typeface="Helvetica Neue Light" panose="02000403000000020004" pitchFamily="2" charset="0"/>
                <a:ea typeface="Helvetica Neue Light" panose="02000403000000020004" pitchFamily="2" charset="0"/>
              </a:rPr>
              <a:t>expanded</a:t>
            </a:r>
            <a:r>
              <a:rPr lang="en-GB" sz="1600" dirty="0">
                <a:latin typeface="Helvetica Neue Light" panose="02000403000000020004" pitchFamily="2" charset="0"/>
                <a:ea typeface="Helvetica Neue Light" panose="02000403000000020004" pitchFamily="2" charset="0"/>
              </a:rPr>
              <a:t> version of the Bayes’ Theorem (or Law):</a:t>
            </a:r>
          </a:p>
        </p:txBody>
      </p:sp>
      <p:pic>
        <p:nvPicPr>
          <p:cNvPr id="44" name="Picture 43">
            <a:extLst>
              <a:ext uri="{FF2B5EF4-FFF2-40B4-BE49-F238E27FC236}">
                <a16:creationId xmlns:a16="http://schemas.microsoft.com/office/drawing/2014/main" id="{76150D4F-A084-5641-B525-C1B3675A11E3}"/>
              </a:ext>
            </a:extLst>
          </p:cNvPr>
          <p:cNvPicPr>
            <a:picLocks noChangeAspect="1"/>
          </p:cNvPicPr>
          <p:nvPr/>
        </p:nvPicPr>
        <p:blipFill>
          <a:blip r:embed="rId5"/>
          <a:stretch>
            <a:fillRect/>
          </a:stretch>
        </p:blipFill>
        <p:spPr>
          <a:xfrm>
            <a:off x="8943715" y="81009"/>
            <a:ext cx="3190440" cy="3305097"/>
          </a:xfrm>
          <a:prstGeom prst="rect">
            <a:avLst/>
          </a:prstGeom>
        </p:spPr>
      </p:pic>
      <p:pic>
        <p:nvPicPr>
          <p:cNvPr id="45" name="Picture 44" descr="A picture containing logo&#10;&#10;Description automatically generated">
            <a:extLst>
              <a:ext uri="{FF2B5EF4-FFF2-40B4-BE49-F238E27FC236}">
                <a16:creationId xmlns:a16="http://schemas.microsoft.com/office/drawing/2014/main" id="{07B91773-31A2-2E40-A7FD-BAB6F6E3957C}"/>
              </a:ext>
            </a:extLst>
          </p:cNvPr>
          <p:cNvPicPr>
            <a:picLocks noChangeAspect="1"/>
          </p:cNvPicPr>
          <p:nvPr/>
        </p:nvPicPr>
        <p:blipFill>
          <a:blip r:embed="rId6"/>
          <a:stretch>
            <a:fillRect/>
          </a:stretch>
        </p:blipFill>
        <p:spPr>
          <a:xfrm>
            <a:off x="10074275" y="951070"/>
            <a:ext cx="667031" cy="129276"/>
          </a:xfrm>
          <a:prstGeom prst="rect">
            <a:avLst/>
          </a:prstGeom>
        </p:spPr>
      </p:pic>
      <p:sp>
        <p:nvSpPr>
          <p:cNvPr id="3" name="Rectangular Callout 2">
            <a:extLst>
              <a:ext uri="{FF2B5EF4-FFF2-40B4-BE49-F238E27FC236}">
                <a16:creationId xmlns:a16="http://schemas.microsoft.com/office/drawing/2014/main" id="{A2A4833C-DF75-C846-8320-711EAF07195E}"/>
              </a:ext>
            </a:extLst>
          </p:cNvPr>
          <p:cNvSpPr/>
          <p:nvPr/>
        </p:nvSpPr>
        <p:spPr>
          <a:xfrm>
            <a:off x="10857053" y="97556"/>
            <a:ext cx="1268454" cy="848991"/>
          </a:xfrm>
          <a:prstGeom prst="wedgeRectCallout">
            <a:avLst>
              <a:gd name="adj1" fmla="val -70136"/>
              <a:gd name="adj2" fmla="val 8122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HELVETICA NEUE LIGHT" panose="02000403000000020004" pitchFamily="2" charset="0"/>
                <a:ea typeface="HELVETICA NEUE LIGHT" panose="02000403000000020004" pitchFamily="2" charset="0"/>
              </a:rPr>
              <a:t>Without derivation!</a:t>
            </a:r>
          </a:p>
        </p:txBody>
      </p:sp>
      <p:sp>
        <p:nvSpPr>
          <p:cNvPr id="46" name="TextBox 45">
            <a:extLst>
              <a:ext uri="{FF2B5EF4-FFF2-40B4-BE49-F238E27FC236}">
                <a16:creationId xmlns:a16="http://schemas.microsoft.com/office/drawing/2014/main" id="{61E05A33-7513-E84A-9D68-478104A1515D}"/>
              </a:ext>
            </a:extLst>
          </p:cNvPr>
          <p:cNvSpPr txBox="1"/>
          <p:nvPr/>
        </p:nvSpPr>
        <p:spPr>
          <a:xfrm>
            <a:off x="232375" y="5122891"/>
            <a:ext cx="11689549" cy="132343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1600" dirty="0">
                <a:latin typeface="Helvetica Neue Light" panose="02000403000000020004" pitchFamily="2" charset="0"/>
                <a:ea typeface="Helvetica Neue Light" panose="02000403000000020004" pitchFamily="2" charset="0"/>
              </a:rPr>
              <a:t>The great thing about this equation is the fact that it allows us to posit specific hypotheses for some phenomena and in turn express our current belief that each hypothesis is true. Then, as new information (i.e., data) becomes available, we update our belief in the hypothesis.</a:t>
            </a:r>
          </a:p>
          <a:p>
            <a:pPr algn="l"/>
            <a:endParaRPr lang="en-GB" sz="1600" dirty="0">
              <a:latin typeface="Helvetica Neue Light" panose="02000403000000020004" pitchFamily="2" charset="0"/>
              <a:ea typeface="Helvetica Neue Light" panose="02000403000000020004" pitchFamily="2" charset="0"/>
            </a:endParaRPr>
          </a:p>
          <a:p>
            <a:pPr algn="l"/>
            <a:r>
              <a:rPr lang="en-GB" sz="1600" dirty="0">
                <a:latin typeface="Helvetica Neue Light" panose="02000403000000020004" pitchFamily="2" charset="0"/>
                <a:ea typeface="Helvetica Neue Light" panose="02000403000000020004" pitchFamily="2" charset="0"/>
              </a:rPr>
              <a:t>Let’s see the Bayes’ theorem in action!</a:t>
            </a:r>
          </a:p>
        </p:txBody>
      </p:sp>
      <p:sp>
        <p:nvSpPr>
          <p:cNvPr id="47" name="Rectangle 46">
            <a:extLst>
              <a:ext uri="{FF2B5EF4-FFF2-40B4-BE49-F238E27FC236}">
                <a16:creationId xmlns:a16="http://schemas.microsoft.com/office/drawing/2014/main" id="{E1A3E299-63E5-3646-9D65-E034C3C1876D}"/>
              </a:ext>
            </a:extLst>
          </p:cNvPr>
          <p:cNvSpPr/>
          <p:nvPr/>
        </p:nvSpPr>
        <p:spPr>
          <a:xfrm>
            <a:off x="3243168" y="4365310"/>
            <a:ext cx="3180781" cy="28192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Straight Connector 47">
            <a:extLst>
              <a:ext uri="{FF2B5EF4-FFF2-40B4-BE49-F238E27FC236}">
                <a16:creationId xmlns:a16="http://schemas.microsoft.com/office/drawing/2014/main" id="{46C3E476-2C4C-394F-BAAF-29AE275F5EFE}"/>
              </a:ext>
            </a:extLst>
          </p:cNvPr>
          <p:cNvCxnSpPr>
            <a:cxnSpLocks/>
          </p:cNvCxnSpPr>
          <p:nvPr/>
        </p:nvCxnSpPr>
        <p:spPr>
          <a:xfrm flipH="1">
            <a:off x="6423949" y="4502552"/>
            <a:ext cx="43983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4221C25-0071-1449-AAC5-87D3D79DC0B6}"/>
              </a:ext>
            </a:extLst>
          </p:cNvPr>
          <p:cNvSpPr txBox="1"/>
          <p:nvPr/>
        </p:nvSpPr>
        <p:spPr>
          <a:xfrm>
            <a:off x="6879804" y="4240942"/>
            <a:ext cx="3599727"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This is still </a:t>
            </a:r>
            <a:r>
              <a:rPr lang="en-GB" sz="1400" dirty="0" err="1">
                <a:latin typeface="Helvetica Neue Light" panose="02000403000000020004" pitchFamily="2" charset="0"/>
                <a:ea typeface="Helvetica Neue Light" panose="02000403000000020004" pitchFamily="2" charset="0"/>
              </a:rPr>
              <a:t>Pr</a:t>
            </a:r>
            <a:r>
              <a:rPr lang="en-GB" sz="1400" dirty="0">
                <a:latin typeface="Helvetica Neue Light" panose="02000403000000020004" pitchFamily="2" charset="0"/>
                <a:ea typeface="Helvetica Neue Light" panose="02000403000000020004" pitchFamily="2" charset="0"/>
              </a:rPr>
              <a:t>(E) i.e., the probability of observing the evidence</a:t>
            </a:r>
          </a:p>
        </p:txBody>
      </p:sp>
      <p:sp>
        <p:nvSpPr>
          <p:cNvPr id="50" name="TextBox 49">
            <a:extLst>
              <a:ext uri="{FF2B5EF4-FFF2-40B4-BE49-F238E27FC236}">
                <a16:creationId xmlns:a16="http://schemas.microsoft.com/office/drawing/2014/main" id="{19F4AB90-D669-5745-A012-75C779586DF4}"/>
              </a:ext>
            </a:extLst>
          </p:cNvPr>
          <p:cNvSpPr txBox="1"/>
          <p:nvPr/>
        </p:nvSpPr>
        <p:spPr>
          <a:xfrm>
            <a:off x="232375" y="2018724"/>
            <a:ext cx="2399504" cy="276999"/>
          </a:xfrm>
          <a:prstGeom prst="rect">
            <a:avLst/>
          </a:prstGeom>
          <a:noFill/>
        </p:spPr>
        <p:txBody>
          <a:bodyPr wrap="square" rtlCol="0">
            <a:spAutoFit/>
          </a:bodyPr>
          <a:lstStyle/>
          <a:p>
            <a:pPr algn="l"/>
            <a:r>
              <a:rPr lang="en-GB" sz="1200" b="1" dirty="0">
                <a:latin typeface="Helvetica Neue Light" panose="02000403000000020004" pitchFamily="2" charset="0"/>
                <a:ea typeface="Helvetica Neue Light" panose="02000403000000020004" pitchFamily="2" charset="0"/>
              </a:rPr>
              <a:t>Posterior probability</a:t>
            </a:r>
          </a:p>
        </p:txBody>
      </p:sp>
      <p:sp>
        <p:nvSpPr>
          <p:cNvPr id="51" name="TextBox 50">
            <a:extLst>
              <a:ext uri="{FF2B5EF4-FFF2-40B4-BE49-F238E27FC236}">
                <a16:creationId xmlns:a16="http://schemas.microsoft.com/office/drawing/2014/main" id="{9317E49F-FADA-B745-B283-59AF435A46CA}"/>
              </a:ext>
            </a:extLst>
          </p:cNvPr>
          <p:cNvSpPr txBox="1"/>
          <p:nvPr/>
        </p:nvSpPr>
        <p:spPr>
          <a:xfrm>
            <a:off x="3126612" y="319205"/>
            <a:ext cx="5901073" cy="276999"/>
          </a:xfrm>
          <a:prstGeom prst="rect">
            <a:avLst/>
          </a:prstGeom>
          <a:noFill/>
        </p:spPr>
        <p:txBody>
          <a:bodyPr wrap="square" rtlCol="0">
            <a:spAutoFit/>
          </a:bodyPr>
          <a:lstStyle/>
          <a:p>
            <a:pPr algn="l"/>
            <a:r>
              <a:rPr lang="en-GB" sz="1200" b="1" dirty="0">
                <a:latin typeface="Helvetica Neue Light" panose="02000403000000020004" pitchFamily="2" charset="0"/>
                <a:ea typeface="Helvetica Neue Light" panose="02000403000000020004" pitchFamily="2" charset="0"/>
              </a:rPr>
              <a:t>Prior probability (our belief, we usually don’t know)</a:t>
            </a:r>
          </a:p>
        </p:txBody>
      </p:sp>
      <p:sp>
        <p:nvSpPr>
          <p:cNvPr id="52" name="TextBox 51">
            <a:extLst>
              <a:ext uri="{FF2B5EF4-FFF2-40B4-BE49-F238E27FC236}">
                <a16:creationId xmlns:a16="http://schemas.microsoft.com/office/drawing/2014/main" id="{E3037D56-FAE4-054E-BF32-787CE13F0477}"/>
              </a:ext>
            </a:extLst>
          </p:cNvPr>
          <p:cNvSpPr txBox="1"/>
          <p:nvPr/>
        </p:nvSpPr>
        <p:spPr>
          <a:xfrm>
            <a:off x="3737570" y="2915368"/>
            <a:ext cx="5981217" cy="276999"/>
          </a:xfrm>
          <a:prstGeom prst="rect">
            <a:avLst/>
          </a:prstGeom>
          <a:noFill/>
        </p:spPr>
        <p:txBody>
          <a:bodyPr wrap="square" rtlCol="0">
            <a:spAutoFit/>
          </a:bodyPr>
          <a:lstStyle/>
          <a:p>
            <a:r>
              <a:rPr lang="en-GB" sz="1200" b="1" dirty="0">
                <a:latin typeface="Helvetica Neue Light" panose="02000403000000020004" pitchFamily="2" charset="0"/>
                <a:ea typeface="Helvetica Neue Light" panose="02000403000000020004" pitchFamily="2" charset="0"/>
              </a:rPr>
              <a:t>Model prior probability (our belief, we usually don’t know)</a:t>
            </a:r>
          </a:p>
        </p:txBody>
      </p:sp>
      <p:sp>
        <p:nvSpPr>
          <p:cNvPr id="53" name="TextBox 52">
            <a:extLst>
              <a:ext uri="{FF2B5EF4-FFF2-40B4-BE49-F238E27FC236}">
                <a16:creationId xmlns:a16="http://schemas.microsoft.com/office/drawing/2014/main" id="{F9869FB5-C0C4-F143-B6FF-02D3C7CEA8B6}"/>
              </a:ext>
            </a:extLst>
          </p:cNvPr>
          <p:cNvSpPr txBox="1"/>
          <p:nvPr/>
        </p:nvSpPr>
        <p:spPr>
          <a:xfrm>
            <a:off x="6225422" y="1060841"/>
            <a:ext cx="4386925" cy="276999"/>
          </a:xfrm>
          <a:prstGeom prst="rect">
            <a:avLst/>
          </a:prstGeom>
          <a:noFill/>
        </p:spPr>
        <p:txBody>
          <a:bodyPr wrap="square" rtlCol="0">
            <a:spAutoFit/>
          </a:bodyPr>
          <a:lstStyle/>
          <a:p>
            <a:pPr algn="l"/>
            <a:r>
              <a:rPr lang="en-GB" sz="1200" b="1" dirty="0">
                <a:latin typeface="Helvetica Neue Light" panose="02000403000000020004" pitchFamily="2" charset="0"/>
                <a:ea typeface="Helvetica Neue Light" panose="02000403000000020004" pitchFamily="2" charset="0"/>
              </a:rPr>
              <a:t>Likelihood probability (derived from data)</a:t>
            </a:r>
          </a:p>
        </p:txBody>
      </p:sp>
    </p:spTree>
    <p:extLst>
      <p:ext uri="{BB962C8B-B14F-4D97-AF65-F5344CB8AC3E}">
        <p14:creationId xmlns:p14="http://schemas.microsoft.com/office/powerpoint/2010/main" val="1894882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205596" y="1066577"/>
            <a:ext cx="8544865" cy="3918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000" b="1" dirty="0">
                <a:latin typeface="HELVETICA NEUE LIGHT" panose="02000403000000020004" pitchFamily="2" charset="0"/>
                <a:ea typeface="HELVETICA NEUE LIGHT" panose="02000403000000020004" pitchFamily="2" charset="0"/>
                <a:cs typeface="Helvetica Neue" panose="02000503000000020004" pitchFamily="2" charset="0"/>
              </a:rPr>
              <a:t>Example with Bayes’ Rule: Study on measuring abundance of Adult mosquitoes in Location A within urban setting</a:t>
            </a:r>
            <a:endParaRPr lang="en-GB" sz="20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graphicFrame>
        <p:nvGraphicFramePr>
          <p:cNvPr id="5" name="Table 7">
            <a:extLst>
              <a:ext uri="{FF2B5EF4-FFF2-40B4-BE49-F238E27FC236}">
                <a16:creationId xmlns:a16="http://schemas.microsoft.com/office/drawing/2014/main" id="{E954512A-9157-9443-A274-A95F1F4AFAE2}"/>
              </a:ext>
            </a:extLst>
          </p:cNvPr>
          <p:cNvGraphicFramePr>
            <a:graphicFrameLocks noGrp="1"/>
          </p:cNvGraphicFramePr>
          <p:nvPr>
            <p:extLst>
              <p:ext uri="{D42A27DB-BD31-4B8C-83A1-F6EECF244321}">
                <p14:modId xmlns:p14="http://schemas.microsoft.com/office/powerpoint/2010/main" val="2567812958"/>
              </p:ext>
            </p:extLst>
          </p:nvPr>
        </p:nvGraphicFramePr>
        <p:xfrm>
          <a:off x="286620" y="1834726"/>
          <a:ext cx="8209196" cy="1364667"/>
        </p:xfrm>
        <a:graphic>
          <a:graphicData uri="http://schemas.openxmlformats.org/drawingml/2006/table">
            <a:tbl>
              <a:tblPr firstRow="1" bandRow="1">
                <a:tableStyleId>{5940675A-B579-460E-94D1-54222C63F5DA}</a:tableStyleId>
              </a:tblPr>
              <a:tblGrid>
                <a:gridCol w="2052299">
                  <a:extLst>
                    <a:ext uri="{9D8B030D-6E8A-4147-A177-3AD203B41FA5}">
                      <a16:colId xmlns:a16="http://schemas.microsoft.com/office/drawing/2014/main" val="254923394"/>
                    </a:ext>
                  </a:extLst>
                </a:gridCol>
                <a:gridCol w="2052299">
                  <a:extLst>
                    <a:ext uri="{9D8B030D-6E8A-4147-A177-3AD203B41FA5}">
                      <a16:colId xmlns:a16="http://schemas.microsoft.com/office/drawing/2014/main" val="1960465526"/>
                    </a:ext>
                  </a:extLst>
                </a:gridCol>
                <a:gridCol w="2052299">
                  <a:extLst>
                    <a:ext uri="{9D8B030D-6E8A-4147-A177-3AD203B41FA5}">
                      <a16:colId xmlns:a16="http://schemas.microsoft.com/office/drawing/2014/main" val="2700402843"/>
                    </a:ext>
                  </a:extLst>
                </a:gridCol>
                <a:gridCol w="2052299">
                  <a:extLst>
                    <a:ext uri="{9D8B030D-6E8A-4147-A177-3AD203B41FA5}">
                      <a16:colId xmlns:a16="http://schemas.microsoft.com/office/drawing/2014/main" val="3292900590"/>
                    </a:ext>
                  </a:extLst>
                </a:gridCol>
              </a:tblGrid>
              <a:tr h="357064">
                <a:tc>
                  <a:txBody>
                    <a:bodyPr/>
                    <a:lstStyle/>
                    <a:p>
                      <a:pPr algn="ctr"/>
                      <a:endParaRPr lang="en-GB" sz="1100" b="0" i="0">
                        <a:latin typeface="Helvetica Neue Light" panose="02000403000000020004" pitchFamily="2" charset="0"/>
                        <a:ea typeface="Helvetica Neue Light" panose="02000403000000020004" pitchFamily="2" charset="0"/>
                      </a:endParaRPr>
                    </a:p>
                  </a:txBody>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Aedes</a:t>
                      </a:r>
                    </a:p>
                    <a:p>
                      <a:pPr algn="ctr"/>
                      <a:endParaRPr lang="en-GB" sz="11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No Aedes</a:t>
                      </a:r>
                    </a:p>
                    <a:p>
                      <a:pPr algn="ctr"/>
                      <a:endParaRPr lang="en-GB" sz="11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182 (/2183) = 0.08</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1190</a:t>
                      </a:r>
                    </a:p>
                  </a:txBody>
                  <a:tcPr>
                    <a:solidFill>
                      <a:schemeClr val="accent1">
                        <a:lumMod val="40000"/>
                        <a:lumOff val="60000"/>
                      </a:schemeClr>
                    </a:solidFill>
                  </a:tcPr>
                </a:tc>
                <a:extLst>
                  <a:ext uri="{0D108BD9-81ED-4DB2-BD59-A6C34878D82A}">
                    <a16:rowId xmlns:a16="http://schemas.microsoft.com/office/drawing/2014/main" val="2235055778"/>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993</a:t>
                      </a:r>
                    </a:p>
                  </a:txBody>
                  <a:tcPr>
                    <a:solidFill>
                      <a:schemeClr val="accent1">
                        <a:lumMod val="40000"/>
                        <a:lumOff val="60000"/>
                      </a:schemeClr>
                    </a:solidFill>
                  </a:tcPr>
                </a:tc>
                <a:extLst>
                  <a:ext uri="{0D108BD9-81ED-4DB2-BD59-A6C34878D82A}">
                    <a16:rowId xmlns:a16="http://schemas.microsoft.com/office/drawing/2014/main" val="3083130786"/>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314</a:t>
                      </a:r>
                    </a:p>
                  </a:txBody>
                  <a:tcPr>
                    <a:solidFill>
                      <a:schemeClr val="accent1">
                        <a:lumMod val="40000"/>
                        <a:lumOff val="6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1869</a:t>
                      </a:r>
                    </a:p>
                  </a:txBody>
                  <a:tcPr>
                    <a:solidFill>
                      <a:schemeClr val="accent1">
                        <a:lumMod val="40000"/>
                        <a:lumOff val="6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Grand total: </a:t>
                      </a:r>
                      <a:r>
                        <a:rPr lang="en-GB" sz="1100" b="1" i="0" dirty="0">
                          <a:latin typeface="Helvetica Neue Light" panose="02000403000000020004" pitchFamily="2" charset="0"/>
                          <a:ea typeface="Helvetica Neue Light" panose="02000403000000020004" pitchFamily="2" charset="0"/>
                        </a:rPr>
                        <a:t>2183</a:t>
                      </a:r>
                      <a:endParaRPr lang="en-GB" sz="11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CE0337DD-FEDB-E24D-8432-B515C2F7E7CF}"/>
              </a:ext>
            </a:extLst>
          </p:cNvPr>
          <p:cNvPicPr>
            <a:picLocks noChangeAspect="1"/>
          </p:cNvPicPr>
          <p:nvPr/>
        </p:nvPicPr>
        <p:blipFill>
          <a:blip r:embed="rId4"/>
          <a:stretch>
            <a:fillRect/>
          </a:stretch>
        </p:blipFill>
        <p:spPr>
          <a:xfrm>
            <a:off x="8750461" y="1840652"/>
            <a:ext cx="3211012" cy="1093669"/>
          </a:xfrm>
          <a:prstGeom prst="rect">
            <a:avLst/>
          </a:prstGeom>
          <a:ln>
            <a:solidFill>
              <a:schemeClr val="tx1"/>
            </a:solidFill>
          </a:ln>
        </p:spPr>
      </p:pic>
      <p:sp>
        <p:nvSpPr>
          <p:cNvPr id="9" name="TextBox 8">
            <a:extLst>
              <a:ext uri="{FF2B5EF4-FFF2-40B4-BE49-F238E27FC236}">
                <a16:creationId xmlns:a16="http://schemas.microsoft.com/office/drawing/2014/main" id="{450911D9-EEB9-9D43-B4DF-F0B442FA97B3}"/>
              </a:ext>
            </a:extLst>
          </p:cNvPr>
          <p:cNvSpPr txBox="1"/>
          <p:nvPr/>
        </p:nvSpPr>
        <p:spPr>
          <a:xfrm>
            <a:off x="286620" y="3553568"/>
            <a:ext cx="11529328" cy="1077218"/>
          </a:xfrm>
          <a:prstGeom prst="rect">
            <a:avLst/>
          </a:prstGeom>
          <a:noFill/>
        </p:spPr>
        <p:txBody>
          <a:bodyPr wrap="square" rtlCol="0">
            <a:spAutoFit/>
          </a:bodyPr>
          <a:lstStyle/>
          <a:p>
            <a:pPr algn="l"/>
            <a:r>
              <a:rPr lang="en-GB" sz="1600" dirty="0">
                <a:latin typeface="Helvetica Neue Light" panose="02000403000000020004" pitchFamily="2" charset="0"/>
                <a:ea typeface="Helvetica Neue Light" panose="02000403000000020004" pitchFamily="2" charset="0"/>
              </a:rPr>
              <a:t>After engaging with community workers about mosquito infestation in Location A. We </a:t>
            </a:r>
            <a:r>
              <a:rPr lang="en-GB" sz="1600" dirty="0">
                <a:highlight>
                  <a:srgbClr val="C0C0C0"/>
                </a:highlight>
                <a:latin typeface="Helvetica Neue Light" panose="02000403000000020004" pitchFamily="2" charset="0"/>
                <a:ea typeface="Helvetica Neue Light" panose="02000403000000020004" pitchFamily="2" charset="0"/>
              </a:rPr>
              <a:t>suspect</a:t>
            </a:r>
            <a:r>
              <a:rPr lang="en-GB" sz="1600" dirty="0">
                <a:latin typeface="Helvetica Neue Light" panose="02000403000000020004" pitchFamily="2" charset="0"/>
                <a:ea typeface="Helvetica Neue Light" panose="02000403000000020004" pitchFamily="2" charset="0"/>
              </a:rPr>
              <a:t> that households in Location A have a </a:t>
            </a:r>
            <a:r>
              <a:rPr lang="en-GB" sz="1600" dirty="0">
                <a:highlight>
                  <a:srgbClr val="C0C0C0"/>
                </a:highlight>
                <a:latin typeface="Helvetica Neue Light" panose="02000403000000020004" pitchFamily="2" charset="0"/>
                <a:ea typeface="Helvetica Neue Light" panose="02000403000000020004" pitchFamily="2" charset="0"/>
              </a:rPr>
              <a:t>1 in 5</a:t>
            </a:r>
            <a:r>
              <a:rPr lang="en-GB" sz="1600" dirty="0">
                <a:latin typeface="Helvetica Neue Light" panose="02000403000000020004" pitchFamily="2" charset="0"/>
                <a:ea typeface="Helvetica Neue Light" panose="02000403000000020004" pitchFamily="2" charset="0"/>
              </a:rPr>
              <a:t> risk are infested with the Aedes mosquitoes. From a previous survey, the prevalence of infestation based on an urban setting is </a:t>
            </a:r>
            <a:r>
              <a:rPr lang="en-GB" sz="1600" dirty="0">
                <a:highlight>
                  <a:srgbClr val="C0C0C0"/>
                </a:highlight>
                <a:latin typeface="Helvetica Neue Light" panose="02000403000000020004" pitchFamily="2" charset="0"/>
                <a:ea typeface="Helvetica Neue Light" panose="02000403000000020004" pitchFamily="2" charset="0"/>
              </a:rPr>
              <a:t>8.0%.</a:t>
            </a:r>
            <a:r>
              <a:rPr lang="en-GB" sz="1600" dirty="0">
                <a:latin typeface="Helvetica Neue Light" panose="02000403000000020004" pitchFamily="2" charset="0"/>
                <a:ea typeface="Helvetica Neue Light" panose="02000403000000020004" pitchFamily="2" charset="0"/>
              </a:rPr>
              <a:t> How probable is it that households within an urban slum setting are infested with Aedes mosquito?</a:t>
            </a:r>
          </a:p>
          <a:p>
            <a:pPr algn="l"/>
            <a:endParaRPr lang="en-GB" sz="1600" dirty="0">
              <a:latin typeface="Helvetica Neue Light" panose="02000403000000020004" pitchFamily="2" charset="0"/>
              <a:ea typeface="Helvetica Neue Light" panose="02000403000000020004" pitchFamily="2"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067CA71-DB4E-834E-98C4-A2C59803BA1B}"/>
                  </a:ext>
                </a:extLst>
              </p:cNvPr>
              <p:cNvSpPr txBox="1"/>
              <p:nvPr/>
            </p:nvSpPr>
            <p:spPr>
              <a:xfrm>
                <a:off x="376051" y="4672878"/>
                <a:ext cx="9230935" cy="1844992"/>
              </a:xfrm>
              <a:prstGeom prst="rect">
                <a:avLst/>
              </a:prstGeom>
              <a:noFill/>
              <a:ln>
                <a:noFill/>
              </a:ln>
            </p:spPr>
            <p:txBody>
              <a:bodyPr wrap="square" rtlCol="0" anchor="ctr" anchorCtr="0">
                <a:spAutoFit/>
              </a:bodyPr>
              <a:lstStyle/>
              <a:p>
                <a:pPr marL="285750" indent="-285750">
                  <a:buFont typeface="Arial" panose="020B0604020202020204" pitchFamily="34" charset="0"/>
                  <a:buChar char="•"/>
                </a:pPr>
                <a:r>
                  <a:rPr lang="en-GB" sz="1600" b="0" i="0" dirty="0">
                    <a:latin typeface="Cambria Math" panose="02040503050406030204" pitchFamily="18" charset="0"/>
                    <a:ea typeface="Helvetica Neue Light" panose="02000403000000020004" pitchFamily="2" charset="0"/>
                  </a:rPr>
                  <a:t>Prior: 		We hypotheses that 1 in 5 households are infested: </a:t>
                </a:r>
                <a:r>
                  <a:rPr lang="en-GB" sz="1600" b="0" i="0" dirty="0" err="1">
                    <a:latin typeface="Cambria Math" panose="02040503050406030204" pitchFamily="18" charset="0"/>
                    <a:ea typeface="Helvetica Neue Light" panose="02000403000000020004" pitchFamily="2" charset="0"/>
                  </a:rPr>
                  <a:t>Pr</a:t>
                </a:r>
                <a:r>
                  <a:rPr lang="en-GB" sz="1600" b="0" i="0" dirty="0">
                    <a:latin typeface="Cambria Math" panose="02040503050406030204" pitchFamily="18" charset="0"/>
                    <a:ea typeface="Helvetica Neue Light" panose="02000403000000020004" pitchFamily="2" charset="0"/>
                  </a:rPr>
                  <a:t>(H) = 1/5 = 0.2</a:t>
                </a:r>
              </a:p>
              <a:p>
                <a:pPr marL="285750" indent="-285750">
                  <a:buFont typeface="Arial" panose="020B0604020202020204" pitchFamily="34" charset="0"/>
                  <a:buChar char="•"/>
                </a:pPr>
                <a:r>
                  <a:rPr lang="en-GB" sz="1600" b="0" i="0" dirty="0">
                    <a:latin typeface="Cambria Math" panose="02040503050406030204" pitchFamily="18" charset="0"/>
                    <a:ea typeface="Helvetica Neue Light" panose="02000403000000020004" pitchFamily="2" charset="0"/>
                  </a:rPr>
                  <a:t>Likelihood: 	Within the urban setting, the prevalence of infestation is 8.0%: </a:t>
                </a:r>
                <a:r>
                  <a:rPr lang="en-GB" sz="1600" b="0" i="0" dirty="0" err="1">
                    <a:latin typeface="Cambria Math" panose="02040503050406030204" pitchFamily="18" charset="0"/>
                    <a:ea typeface="Helvetica Neue Light" panose="02000403000000020004" pitchFamily="2" charset="0"/>
                  </a:rPr>
                  <a:t>Pr</a:t>
                </a:r>
                <a:r>
                  <a:rPr lang="en-GB" sz="1600" b="0" i="0" dirty="0">
                    <a:latin typeface="Cambria Math" panose="02040503050406030204" pitchFamily="18" charset="0"/>
                    <a:ea typeface="Helvetica Neue Light" panose="02000403000000020004" pitchFamily="2" charset="0"/>
                  </a:rPr>
                  <a:t>(E | H) = 0.08</a:t>
                </a:r>
              </a:p>
              <a:p>
                <a:pPr marL="285750" indent="-285750">
                  <a:buFont typeface="Arial" panose="020B0604020202020204" pitchFamily="34" charset="0"/>
                  <a:buChar char="•"/>
                </a:pPr>
                <a:r>
                  <a:rPr lang="en-GB" sz="1600" dirty="0">
                    <a:latin typeface="Cambria Math" panose="02040503050406030204" pitchFamily="18" charset="0"/>
                    <a:ea typeface="Helvetica Neue Light" panose="02000403000000020004" pitchFamily="2" charset="0"/>
                  </a:rPr>
                  <a:t>Model Priors: 	</a:t>
                </a:r>
                <a:r>
                  <a:rPr lang="en-GB" sz="1600" dirty="0" err="1">
                    <a:latin typeface="Cambria Math" panose="02040503050406030204" pitchFamily="18" charset="0"/>
                    <a:ea typeface="Helvetica Neue Light" panose="02000403000000020004" pitchFamily="2" charset="0"/>
                  </a:rPr>
                  <a:t>Pr</a:t>
                </a:r>
                <a:r>
                  <a:rPr lang="en-GB" sz="1600" dirty="0">
                    <a:latin typeface="Cambria Math" panose="02040503050406030204" pitchFamily="18" charset="0"/>
                    <a:ea typeface="Helvetica Neue Light" panose="02000403000000020004" pitchFamily="2" charset="0"/>
                  </a:rPr>
                  <a:t>(H’) = 1 – 0.2 = 0.8; </a:t>
                </a:r>
                <a:r>
                  <a:rPr lang="en-GB" sz="1600" dirty="0" err="1">
                    <a:latin typeface="Cambria Math" panose="02040503050406030204" pitchFamily="18" charset="0"/>
                    <a:ea typeface="Helvetica Neue Light" panose="02000403000000020004" pitchFamily="2" charset="0"/>
                  </a:rPr>
                  <a:t>Pr</a:t>
                </a:r>
                <a:r>
                  <a:rPr lang="en-GB" sz="1600" dirty="0">
                    <a:latin typeface="Cambria Math" panose="02040503050406030204" pitchFamily="18" charset="0"/>
                    <a:ea typeface="Helvetica Neue Light" panose="02000403000000020004" pitchFamily="2" charset="0"/>
                  </a:rPr>
                  <a:t>(E | H’) = 1 – 0.08 = 0.92</a:t>
                </a:r>
              </a:p>
              <a:p>
                <a:pPr marL="285750" indent="-285750">
                  <a:buFont typeface="Arial" panose="020B0604020202020204" pitchFamily="34" charset="0"/>
                  <a:buChar char="•"/>
                </a:pPr>
                <a:r>
                  <a:rPr lang="en-GB" sz="1600" dirty="0">
                    <a:latin typeface="Cambria Math" panose="02040503050406030204" pitchFamily="18" charset="0"/>
                    <a:ea typeface="Helvetica Neue Light" panose="02000403000000020004" pitchFamily="2" charset="0"/>
                  </a:rPr>
                  <a:t>Posterior:</a:t>
                </a:r>
              </a:p>
              <a:p>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left"/>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m:t>
                          </m:r>
                        </m:num>
                        <m:den>
                          <m:func>
                            <m:funcPr>
                              <m:ctrlPr>
                                <a:rPr lang="en-GB" sz="1600" b="0" i="1" smtClean="0">
                                  <a:latin typeface="Cambria Math" panose="02040503050406030204" pitchFamily="18" charset="0"/>
                                  <a:ea typeface="Helvetica Neue Light" panose="02000403000000020004" pitchFamily="2" charset="0"/>
                                </a:rPr>
                              </m:ctrlPr>
                            </m:funcPr>
                            <m:fName>
                              <m:func>
                                <m:funcPr>
                                  <m:ctrlPr>
                                    <a:rPr lang="en-GB" sz="1600" i="1">
                                      <a:latin typeface="Cambria Math" panose="02040503050406030204" pitchFamily="18" charset="0"/>
                                      <a:ea typeface="Helvetica Neue Light" panose="02000403000000020004" pitchFamily="2" charset="0"/>
                                    </a:rPr>
                                  </m:ctrlPr>
                                </m:funcPr>
                                <m:fName>
                                  <m:r>
                                    <m:rPr>
                                      <m:sty m:val="p"/>
                                    </m:rPr>
                                    <a:rPr lang="en-GB" sz="1600" i="0">
                                      <a:latin typeface="Cambria Math" panose="02040503050406030204" pitchFamily="18" charset="0"/>
                                      <a:ea typeface="Helvetica Neue Light" panose="02000403000000020004" pitchFamily="2" charset="0"/>
                                    </a:rPr>
                                    <m:t>Pr</m:t>
                                  </m:r>
                                </m:fName>
                                <m:e>
                                  <m:d>
                                    <m:dPr>
                                      <m:ctrlPr>
                                        <a:rPr lang="en-GB" sz="1600" i="1">
                                          <a:latin typeface="Cambria Math" panose="02040503050406030204" pitchFamily="18" charset="0"/>
                                          <a:ea typeface="Helvetica Neue Light" panose="02000403000000020004" pitchFamily="2" charset="0"/>
                                        </a:rPr>
                                      </m:ctrlPr>
                                    </m:dPr>
                                    <m:e>
                                      <m:r>
                                        <m:rPr>
                                          <m:sty m:val="p"/>
                                        </m:rPr>
                                        <a:rPr lang="en-GB" sz="1600" i="0">
                                          <a:latin typeface="Cambria Math" panose="02040503050406030204" pitchFamily="18" charset="0"/>
                                          <a:ea typeface="Helvetica Neue Light" panose="02000403000000020004" pitchFamily="2" charset="0"/>
                                        </a:rPr>
                                        <m:t>H</m:t>
                                      </m:r>
                                    </m:e>
                                  </m:d>
                                </m:e>
                              </m:func>
                              <m:r>
                                <m:rPr>
                                  <m:sty m:val="p"/>
                                </m:rPr>
                                <a:rPr lang="en-GB" sz="1600" b="0" i="0" smtClean="0">
                                  <a:latin typeface="Cambria Math" panose="02040503050406030204" pitchFamily="18" charset="0"/>
                                  <a:ea typeface="Helvetica Neue Light" panose="02000403000000020004" pitchFamily="2" charset="0"/>
                                </a:rPr>
                                <m:t>Pr</m:t>
                              </m:r>
                            </m:fName>
                            <m:e>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d>
                            </m:e>
                          </m:func>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m:t>
                          </m:r>
                          <m:func>
                            <m:funcPr>
                              <m:ctrlPr>
                                <a:rPr lang="en-GB" sz="1600" b="0" i="1" smtClean="0">
                                  <a:latin typeface="Cambria Math" panose="02040503050406030204" pitchFamily="18" charset="0"/>
                                  <a:ea typeface="Helvetica Neue Light" panose="02000403000000020004" pitchFamily="2" charset="0"/>
                                </a:rPr>
                              </m:ctrlPr>
                            </m:funcPr>
                            <m:fName>
                              <m:r>
                                <m:rPr>
                                  <m:sty m:val="p"/>
                                </m:rPr>
                                <a:rPr lang="en-GB" sz="1600" b="0" i="0" smtClean="0">
                                  <a:latin typeface="Cambria Math" panose="02040503050406030204" pitchFamily="18" charset="0"/>
                                  <a:ea typeface="Helvetica Neue Light" panose="02000403000000020004" pitchFamily="2" charset="0"/>
                                </a:rPr>
                                <m:t>Pr</m:t>
                              </m:r>
                            </m:fName>
                            <m:e>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e>
                                  <m:sSup>
                                    <m:sSupPr>
                                      <m:ctrlPr>
                                        <a:rPr lang="en-GB" sz="1600" b="0" i="1" smtClean="0">
                                          <a:latin typeface="Cambria Math" panose="02040503050406030204" pitchFamily="18" charset="0"/>
                                          <a:ea typeface="Helvetica Neue Light" panose="02000403000000020004" pitchFamily="2" charset="0"/>
                                        </a:rPr>
                                      </m:ctrlPr>
                                    </m:sSupPr>
                                    <m:e>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H</m:t>
                                      </m:r>
                                    </m:e>
                                    <m:sup>
                                      <m:r>
                                        <a:rPr lang="en-GB" sz="1600" b="0" i="0" smtClean="0">
                                          <a:latin typeface="Cambria Math" panose="02040503050406030204" pitchFamily="18" charset="0"/>
                                          <a:ea typeface="Helvetica Neue Light" panose="02000403000000020004" pitchFamily="2" charset="0"/>
                                        </a:rPr>
                                        <m:t>′</m:t>
                                      </m:r>
                                    </m:sup>
                                  </m:sSup>
                                </m:e>
                              </m:d>
                            </m:e>
                          </m:func>
                          <m:r>
                            <m:rPr>
                              <m:sty m:val="p"/>
                            </m:rPr>
                            <a:rPr lang="en-GB" sz="1600" b="0" i="0" smtClean="0">
                              <a:latin typeface="Cambria Math" panose="02040503050406030204" pitchFamily="18" charset="0"/>
                              <a:ea typeface="Helvetica Neue Light" panose="02000403000000020004" pitchFamily="2" charset="0"/>
                            </a:rPr>
                            <m:t>Pr</m:t>
                          </m:r>
                          <m:r>
                            <a:rPr lang="en-GB" sz="1600" b="0" i="0" smtClean="0">
                              <a:latin typeface="Cambria Math" panose="02040503050406030204" pitchFamily="18" charset="0"/>
                              <a:ea typeface="Helvetica Neue Light" panose="02000403000000020004" pitchFamily="2" charset="0"/>
                            </a:rPr>
                            <m:t>⁡(</m:t>
                          </m:r>
                          <m:sSup>
                            <m:sSupPr>
                              <m:ctrlPr>
                                <a:rPr lang="en-GB" sz="1600" b="0" i="1" smtClean="0">
                                  <a:latin typeface="Cambria Math" panose="02040503050406030204" pitchFamily="18" charset="0"/>
                                  <a:ea typeface="Helvetica Neue Light" panose="02000403000000020004" pitchFamily="2" charset="0"/>
                                </a:rPr>
                              </m:ctrlPr>
                            </m:sSupPr>
                            <m:e>
                              <m:r>
                                <m:rPr>
                                  <m:sty m:val="p"/>
                                </m:rPr>
                                <a:rPr lang="en-GB" sz="1600" b="0" i="0" smtClean="0">
                                  <a:latin typeface="Cambria Math" panose="02040503050406030204" pitchFamily="18" charset="0"/>
                                  <a:ea typeface="Helvetica Neue Light" panose="02000403000000020004" pitchFamily="2" charset="0"/>
                                </a:rPr>
                                <m:t>H</m:t>
                              </m:r>
                            </m:e>
                            <m:sup>
                              <m:r>
                                <a:rPr lang="en-GB" sz="1600" b="0" i="0" smtClean="0">
                                  <a:latin typeface="Cambria Math" panose="02040503050406030204" pitchFamily="18" charset="0"/>
                                  <a:ea typeface="Helvetica Neue Light" panose="02000403000000020004" pitchFamily="2" charset="0"/>
                                </a:rPr>
                                <m:t>′</m:t>
                              </m:r>
                            </m:sup>
                          </m:sSup>
                          <m:r>
                            <a:rPr lang="en-GB" sz="1600" b="0" i="0" smtClean="0">
                              <a:latin typeface="Cambria Math" panose="02040503050406030204" pitchFamily="18" charset="0"/>
                              <a:ea typeface="Helvetica Neue Light" panose="02000403000000020004" pitchFamily="2" charset="0"/>
                            </a:rPr>
                            <m:t>)</m:t>
                          </m:r>
                        </m:den>
                      </m:f>
                      <m:r>
                        <a:rPr lang="en-GB" sz="1600" b="0" i="0" smtClean="0">
                          <a:latin typeface="Cambria Math" panose="02040503050406030204" pitchFamily="18" charset="0"/>
                          <a:ea typeface="Helvetica Neue Light" panose="02000403000000020004" pitchFamily="2" charset="0"/>
                        </a:rPr>
                        <m:t>=</m:t>
                      </m:r>
                      <m:f>
                        <m:fPr>
                          <m:ctrlPr>
                            <a:rPr lang="en-GB" sz="1600" b="0" i="1" smtClean="0">
                              <a:latin typeface="Cambria Math" panose="02040503050406030204" pitchFamily="18" charset="0"/>
                              <a:ea typeface="Helvetica Neue Light" panose="02000403000000020004" pitchFamily="2" charset="0"/>
                            </a:rPr>
                          </m:ctrlPr>
                        </m:fPr>
                        <m:num>
                          <m:r>
                            <a:rPr lang="en-GB" sz="1600" b="0" i="1" smtClean="0">
                              <a:latin typeface="Cambria Math" panose="02040503050406030204" pitchFamily="18" charset="0"/>
                              <a:ea typeface="Helvetica Neue Light" panose="02000403000000020004" pitchFamily="2" charset="0"/>
                            </a:rPr>
                            <m:t>0.2(0.08)</m:t>
                          </m:r>
                        </m:num>
                        <m:den>
                          <m:r>
                            <a:rPr lang="en-GB" sz="1600" i="1">
                              <a:latin typeface="Cambria Math" panose="02040503050406030204" pitchFamily="18" charset="0"/>
                              <a:ea typeface="Helvetica Neue Light" panose="02000403000000020004" pitchFamily="2" charset="0"/>
                            </a:rPr>
                            <m:t>0.2</m:t>
                          </m:r>
                          <m:d>
                            <m:dPr>
                              <m:ctrlPr>
                                <a:rPr lang="en-GB" sz="1600" i="1">
                                  <a:latin typeface="Cambria Math" panose="02040503050406030204" pitchFamily="18" charset="0"/>
                                  <a:ea typeface="Helvetica Neue Light" panose="02000403000000020004" pitchFamily="2" charset="0"/>
                                </a:rPr>
                              </m:ctrlPr>
                            </m:dPr>
                            <m:e>
                              <m:r>
                                <a:rPr lang="en-GB" sz="1600" i="1">
                                  <a:latin typeface="Cambria Math" panose="02040503050406030204" pitchFamily="18" charset="0"/>
                                  <a:ea typeface="Helvetica Neue Light" panose="02000403000000020004" pitchFamily="2" charset="0"/>
                                </a:rPr>
                                <m:t>0.08</m:t>
                              </m:r>
                            </m:e>
                          </m:d>
                          <m:r>
                            <a:rPr lang="en-GB" sz="1600" b="0" i="1" smtClean="0">
                              <a:latin typeface="Cambria Math" panose="02040503050406030204" pitchFamily="18" charset="0"/>
                              <a:ea typeface="Helvetica Neue Light" panose="02000403000000020004" pitchFamily="2" charset="0"/>
                            </a:rPr>
                            <m:t>+0.8(0.92)</m:t>
                          </m:r>
                        </m:den>
                      </m:f>
                      <m:r>
                        <a:rPr lang="en-GB" sz="1600" b="0" i="1" smtClean="0">
                          <a:latin typeface="Cambria Math" panose="02040503050406030204" pitchFamily="18" charset="0"/>
                          <a:ea typeface="Helvetica Neue Light" panose="02000403000000020004" pitchFamily="2" charset="0"/>
                        </a:rPr>
                        <m:t>=0.0212=2.12%</m:t>
                      </m:r>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0" name="TextBox 9">
                <a:extLst>
                  <a:ext uri="{FF2B5EF4-FFF2-40B4-BE49-F238E27FC236}">
                    <a16:creationId xmlns:a16="http://schemas.microsoft.com/office/drawing/2014/main" id="{A067CA71-DB4E-834E-98C4-A2C59803BA1B}"/>
                  </a:ext>
                </a:extLst>
              </p:cNvPr>
              <p:cNvSpPr txBox="1">
                <a:spLocks noRot="1" noChangeAspect="1" noMove="1" noResize="1" noEditPoints="1" noAdjustHandles="1" noChangeArrowheads="1" noChangeShapeType="1" noTextEdit="1"/>
              </p:cNvSpPr>
              <p:nvPr/>
            </p:nvSpPr>
            <p:spPr>
              <a:xfrm>
                <a:off x="376051" y="4672878"/>
                <a:ext cx="9230935" cy="1844992"/>
              </a:xfrm>
              <a:prstGeom prst="rect">
                <a:avLst/>
              </a:prstGeom>
              <a:blipFill>
                <a:blip r:embed="rId5"/>
                <a:stretch>
                  <a:fillRect l="-275" t="-685" b="-2055"/>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540681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275471" y="252418"/>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Back to the Bayes’ Theorem and re-writing the formula</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pic>
        <p:nvPicPr>
          <p:cNvPr id="5" name="Picture 4" descr="Diagram&#10;&#10;Description automatically generated">
            <a:extLst>
              <a:ext uri="{FF2B5EF4-FFF2-40B4-BE49-F238E27FC236}">
                <a16:creationId xmlns:a16="http://schemas.microsoft.com/office/drawing/2014/main" id="{DFB4E108-9E29-4743-9C70-0F677F6ED40D}"/>
              </a:ext>
            </a:extLst>
          </p:cNvPr>
          <p:cNvPicPr>
            <a:picLocks noChangeAspect="1"/>
          </p:cNvPicPr>
          <p:nvPr/>
        </p:nvPicPr>
        <p:blipFill>
          <a:blip r:embed="rId2"/>
          <a:stretch>
            <a:fillRect/>
          </a:stretch>
        </p:blipFill>
        <p:spPr>
          <a:xfrm>
            <a:off x="179021" y="1028225"/>
            <a:ext cx="7308526" cy="2228722"/>
          </a:xfrm>
          <a:prstGeom prst="rect">
            <a:avLst/>
          </a:prstGeom>
        </p:spPr>
      </p:pic>
      <p:sp>
        <p:nvSpPr>
          <p:cNvPr id="6" name="TextBox 5">
            <a:extLst>
              <a:ext uri="{FF2B5EF4-FFF2-40B4-BE49-F238E27FC236}">
                <a16:creationId xmlns:a16="http://schemas.microsoft.com/office/drawing/2014/main" id="{A608B687-A29C-AC48-9A7E-3BFB4934F260}"/>
              </a:ext>
            </a:extLst>
          </p:cNvPr>
          <p:cNvSpPr txBox="1"/>
          <p:nvPr/>
        </p:nvSpPr>
        <p:spPr>
          <a:xfrm>
            <a:off x="6079149" y="4637164"/>
            <a:ext cx="460382"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&gt;&gt;</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6A6FE61-D706-2041-BFF9-653EBD61A868}"/>
                  </a:ext>
                </a:extLst>
              </p:cNvPr>
              <p:cNvSpPr txBox="1"/>
              <p:nvPr/>
            </p:nvSpPr>
            <p:spPr>
              <a:xfrm>
                <a:off x="7955932" y="5124341"/>
                <a:ext cx="3121367" cy="369332"/>
              </a:xfrm>
              <a:prstGeom prst="rect">
                <a:avLst/>
              </a:prstGeom>
              <a:solidFill>
                <a:schemeClr val="accent1">
                  <a:lumMod val="20000"/>
                  <a:lumOff val="80000"/>
                </a:schemeClr>
              </a:solidFill>
              <a:ln>
                <a:solidFill>
                  <a:schemeClr val="accent1">
                    <a:lumMod val="50000"/>
                  </a:schemeClr>
                </a:solidFill>
              </a:ln>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Posterior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latin typeface="Helvetica Neue Light" panose="02000403000000020004" pitchFamily="2" charset="0"/>
                    <a:ea typeface="Helvetica Neue Light" panose="02000403000000020004" pitchFamily="2" charset="0"/>
                  </a:rPr>
                  <a:t> Prior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latin typeface="Helvetica Neue Light" panose="02000403000000020004" pitchFamily="2" charset="0"/>
                    <a:ea typeface="Helvetica Neue Light" panose="02000403000000020004" pitchFamily="2" charset="0"/>
                  </a:rPr>
                  <a:t> Likelihood</a:t>
                </a:r>
              </a:p>
            </p:txBody>
          </p:sp>
        </mc:Choice>
        <mc:Fallback>
          <p:sp>
            <p:nvSpPr>
              <p:cNvPr id="7" name="TextBox 6">
                <a:extLst>
                  <a:ext uri="{FF2B5EF4-FFF2-40B4-BE49-F238E27FC236}">
                    <a16:creationId xmlns:a16="http://schemas.microsoft.com/office/drawing/2014/main" id="{06A6FE61-D706-2041-BFF9-653EBD61A868}"/>
                  </a:ext>
                </a:extLst>
              </p:cNvPr>
              <p:cNvSpPr txBox="1">
                <a:spLocks noRot="1" noChangeAspect="1" noMove="1" noResize="1" noEditPoints="1" noAdjustHandles="1" noChangeArrowheads="1" noChangeShapeType="1" noTextEdit="1"/>
              </p:cNvSpPr>
              <p:nvPr/>
            </p:nvSpPr>
            <p:spPr>
              <a:xfrm>
                <a:off x="7955932" y="5124341"/>
                <a:ext cx="3121367" cy="369332"/>
              </a:xfrm>
              <a:prstGeom prst="rect">
                <a:avLst/>
              </a:prstGeom>
              <a:blipFill>
                <a:blip r:embed="rId3"/>
                <a:stretch>
                  <a:fillRect l="-1210" t="-6667" r="-806" b="-26667"/>
                </a:stretch>
              </a:blipFill>
              <a:ln>
                <a:solidFill>
                  <a:schemeClr val="accent1">
                    <a:lumMod val="50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93A2E68-A606-DE4C-B357-C577817A47F1}"/>
                  </a:ext>
                </a:extLst>
              </p:cNvPr>
              <p:cNvSpPr txBox="1"/>
              <p:nvPr/>
            </p:nvSpPr>
            <p:spPr>
              <a:xfrm>
                <a:off x="217849" y="4309576"/>
                <a:ext cx="3304087"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a:rPr lang="en-GB" sz="1600" b="0" i="1" smtClean="0">
                              <a:latin typeface="Cambria Math" panose="02040503050406030204" pitchFamily="18" charset="0"/>
                              <a:ea typeface="Helvetica Neue Light" panose="02000403000000020004" pitchFamily="2" charset="0"/>
                            </a:rPr>
                            <m:t>𝐻</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p:sp>
            <p:nvSpPr>
              <p:cNvPr id="9" name="TextBox 8">
                <a:extLst>
                  <a:ext uri="{FF2B5EF4-FFF2-40B4-BE49-F238E27FC236}">
                    <a16:creationId xmlns:a16="http://schemas.microsoft.com/office/drawing/2014/main" id="{893A2E68-A606-DE4C-B357-C577817A47F1}"/>
                  </a:ext>
                </a:extLst>
              </p:cNvPr>
              <p:cNvSpPr txBox="1">
                <a:spLocks noRot="1" noChangeAspect="1" noMove="1" noResize="1" noEditPoints="1" noAdjustHandles="1" noChangeArrowheads="1" noChangeShapeType="1" noTextEdit="1"/>
              </p:cNvSpPr>
              <p:nvPr/>
            </p:nvSpPr>
            <p:spPr>
              <a:xfrm>
                <a:off x="217849" y="4309576"/>
                <a:ext cx="3304087" cy="860107"/>
              </a:xfrm>
              <a:prstGeom prst="rect">
                <a:avLst/>
              </a:prstGeom>
              <a:blipFill>
                <a:blip r:embed="rId4"/>
                <a:stretch>
                  <a:fillRect b="-5797"/>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9DD5C83-9BE6-914E-8D33-0BF7E977BB09}"/>
                  </a:ext>
                </a:extLst>
              </p:cNvPr>
              <p:cNvSpPr txBox="1"/>
              <p:nvPr/>
            </p:nvSpPr>
            <p:spPr>
              <a:xfrm>
                <a:off x="3100026" y="4622724"/>
                <a:ext cx="421910"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10" name="TextBox 9">
                <a:extLst>
                  <a:ext uri="{FF2B5EF4-FFF2-40B4-BE49-F238E27FC236}">
                    <a16:creationId xmlns:a16="http://schemas.microsoft.com/office/drawing/2014/main" id="{29DD5C83-9BE6-914E-8D33-0BF7E977BB09}"/>
                  </a:ext>
                </a:extLst>
              </p:cNvPr>
              <p:cNvSpPr txBox="1">
                <a:spLocks noRot="1" noChangeAspect="1" noMove="1" noResize="1" noEditPoints="1" noAdjustHandles="1" noChangeArrowheads="1" noChangeShapeType="1" noTextEdit="1"/>
              </p:cNvSpPr>
              <p:nvPr/>
            </p:nvSpPr>
            <p:spPr>
              <a:xfrm>
                <a:off x="3100026" y="4622724"/>
                <a:ext cx="421910"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33C7A18-624A-B84F-95CA-4B4FEFE7D876}"/>
                  </a:ext>
                </a:extLst>
              </p:cNvPr>
              <p:cNvSpPr txBox="1"/>
              <p:nvPr/>
            </p:nvSpPr>
            <p:spPr>
              <a:xfrm>
                <a:off x="129094" y="3522635"/>
                <a:ext cx="11686854" cy="369332"/>
              </a:xfrm>
              <a:prstGeom prst="rect">
                <a:avLst/>
              </a:prstGeom>
              <a:noFill/>
            </p:spPr>
            <p:txBody>
              <a:bodyPr wrap="non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Re-write the formula and expressing it in terms of y (data or evidence) and </a:t>
                </a:r>
                <a14:m>
                  <m:oMath xmlns:m="http://schemas.openxmlformats.org/officeDocument/2006/math">
                    <m:r>
                      <m:rPr>
                        <m:sty m:val="p"/>
                      </m:rPr>
                      <a:rPr lang="en-GB" i="0" smtClean="0">
                        <a:latin typeface="Cambria Math" panose="02040503050406030204" pitchFamily="18" charset="0"/>
                        <a:ea typeface="Cambria Math" panose="02040503050406030204" pitchFamily="18" charset="0"/>
                      </a:rPr>
                      <m:t>θ</m:t>
                    </m:r>
                  </m:oMath>
                </a14:m>
                <a:r>
                  <a:rPr lang="en-GB" dirty="0">
                    <a:latin typeface="Helvetica Neue Light" panose="02000403000000020004" pitchFamily="2" charset="0"/>
                    <a:ea typeface="Helvetica Neue Light" panose="02000403000000020004" pitchFamily="2" charset="0"/>
                  </a:rPr>
                  <a:t> (hypothesis or parameter) to estimate</a:t>
                </a:r>
              </a:p>
            </p:txBody>
          </p:sp>
        </mc:Choice>
        <mc:Fallback>
          <p:sp>
            <p:nvSpPr>
              <p:cNvPr id="12" name="TextBox 11">
                <a:extLst>
                  <a:ext uri="{FF2B5EF4-FFF2-40B4-BE49-F238E27FC236}">
                    <a16:creationId xmlns:a16="http://schemas.microsoft.com/office/drawing/2014/main" id="{433C7A18-624A-B84F-95CA-4B4FEFE7D876}"/>
                  </a:ext>
                </a:extLst>
              </p:cNvPr>
              <p:cNvSpPr txBox="1">
                <a:spLocks noRot="1" noChangeAspect="1" noMove="1" noResize="1" noEditPoints="1" noAdjustHandles="1" noChangeArrowheads="1" noChangeShapeType="1" noTextEdit="1"/>
              </p:cNvSpPr>
              <p:nvPr/>
            </p:nvSpPr>
            <p:spPr>
              <a:xfrm>
                <a:off x="129094" y="3522635"/>
                <a:ext cx="11686854" cy="369332"/>
              </a:xfrm>
              <a:prstGeom prst="rect">
                <a:avLst/>
              </a:prstGeom>
              <a:blipFill>
                <a:blip r:embed="rId6"/>
                <a:stretch>
                  <a:fillRect l="-326" t="-6667" b="-2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283572E-67D8-B44A-A9BD-459D63F834C2}"/>
                  </a:ext>
                </a:extLst>
              </p:cNvPr>
              <p:cNvSpPr txBox="1"/>
              <p:nvPr/>
            </p:nvSpPr>
            <p:spPr>
              <a:xfrm>
                <a:off x="7941433" y="4656631"/>
                <a:ext cx="2652649"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1600" smtClean="0">
                          <a:latin typeface="Cambria Math" panose="02040503050406030204" pitchFamily="18" charset="0"/>
                          <a:ea typeface="Helvetica Neue Light" panose="02000403000000020004" pitchFamily="2" charset="0"/>
                        </a:rPr>
                        <m:t>Pr</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r>
                            <a:rPr lang="en-GB" sz="1600">
                              <a:latin typeface="Cambria Math" panose="02040503050406030204" pitchFamily="18" charset="0"/>
                              <a:ea typeface="Helvetica Neue Light" panose="02000403000000020004" pitchFamily="2" charset="0"/>
                            </a:rPr>
                            <m:t> | </m:t>
                          </m:r>
                          <m:r>
                            <m:rPr>
                              <m:sty m:val="p"/>
                            </m:rPr>
                            <a:rPr lang="en-GB" sz="1600">
                              <a:latin typeface="Cambria Math" panose="02040503050406030204" pitchFamily="18" charset="0"/>
                              <a:ea typeface="Helvetica Neue Light" panose="02000403000000020004" pitchFamily="2" charset="0"/>
                            </a:rPr>
                            <m:t>y</m:t>
                          </m:r>
                        </m:e>
                      </m:d>
                      <m:r>
                        <a:rPr lang="en-GB" sz="1600" b="0" i="0" smtClean="0">
                          <a:latin typeface="Cambria Math" panose="02040503050406030204" pitchFamily="18" charset="0"/>
                          <a:ea typeface="Helvetica Neue Light" panose="02000403000000020004" pitchFamily="2" charset="0"/>
                        </a:rPr>
                        <m:t> </m:t>
                      </m:r>
                      <m:r>
                        <a:rPr lang="en-GB" sz="1600" b="0" i="1" smtClean="0">
                          <a:latin typeface="Cambria Math" panose="02040503050406030204" pitchFamily="18" charset="0"/>
                          <a:ea typeface="Cambria Math" panose="02040503050406030204" pitchFamily="18" charset="0"/>
                        </a:rPr>
                        <m:t>∝</m:t>
                      </m:r>
                      <m:r>
                        <a:rPr lang="en-GB" sz="1600" b="0" i="0" smtClean="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e>
                      </m:d>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endChr m:val="|"/>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y</m:t>
                          </m:r>
                          <m:r>
                            <a:rPr lang="en-GB" sz="1600" i="1">
                              <a:latin typeface="Cambria Math" panose="02040503050406030204" pitchFamily="18" charset="0"/>
                              <a:ea typeface="Helvetica Neue Light" panose="02000403000000020004" pitchFamily="2" charset="0"/>
                            </a:rPr>
                            <m:t> </m:t>
                          </m:r>
                        </m:e>
                      </m:d>
                      <m:r>
                        <a:rPr lang="en-GB" sz="1600" i="1">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Cambria Math" panose="02040503050406030204" pitchFamily="18" charset="0"/>
                        </a:rPr>
                        <m:t>θ</m:t>
                      </m:r>
                      <m:r>
                        <a:rPr lang="en-GB" sz="1600" i="1">
                          <a:latin typeface="Cambria Math" panose="02040503050406030204" pitchFamily="18" charset="0"/>
                          <a:ea typeface="Helvetica Neue Light" panose="02000403000000020004" pitchFamily="2" charset="0"/>
                        </a:rPr>
                        <m:t>)</m:t>
                      </m:r>
                    </m:oMath>
                  </m:oMathPara>
                </a14:m>
                <a:endParaRPr lang="en-GB" sz="1600" dirty="0">
                  <a:latin typeface="Helvetica Neue Light" panose="02000403000000020004" pitchFamily="2" charset="0"/>
                  <a:ea typeface="Helvetica Neue Light" panose="02000403000000020004" pitchFamily="2" charset="0"/>
                </a:endParaRPr>
              </a:p>
              <a:p>
                <a:pPr algn="l"/>
                <a:endParaRPr lang="en-GB" dirty="0">
                  <a:latin typeface="Helvetica Neue Light" panose="02000403000000020004" pitchFamily="2" charset="0"/>
                  <a:ea typeface="Helvetica Neue Light" panose="02000403000000020004" pitchFamily="2" charset="0"/>
                </a:endParaRPr>
              </a:p>
            </p:txBody>
          </p:sp>
        </mc:Choice>
        <mc:Fallback>
          <p:sp>
            <p:nvSpPr>
              <p:cNvPr id="13" name="TextBox 12">
                <a:extLst>
                  <a:ext uri="{FF2B5EF4-FFF2-40B4-BE49-F238E27FC236}">
                    <a16:creationId xmlns:a16="http://schemas.microsoft.com/office/drawing/2014/main" id="{D283572E-67D8-B44A-A9BD-459D63F834C2}"/>
                  </a:ext>
                </a:extLst>
              </p:cNvPr>
              <p:cNvSpPr txBox="1">
                <a:spLocks noRot="1" noChangeAspect="1" noMove="1" noResize="1" noEditPoints="1" noAdjustHandles="1" noChangeArrowheads="1" noChangeShapeType="1" noTextEdit="1"/>
              </p:cNvSpPr>
              <p:nvPr/>
            </p:nvSpPr>
            <p:spPr>
              <a:xfrm>
                <a:off x="7941433" y="4656631"/>
                <a:ext cx="2652649" cy="615553"/>
              </a:xfrm>
              <a:prstGeom prst="rect">
                <a:avLst/>
              </a:prstGeom>
              <a:blipFill>
                <a:blip r:embed="rId7"/>
                <a:stretch>
                  <a:fillRect/>
                </a:stretch>
              </a:blipFill>
            </p:spPr>
            <p:txBody>
              <a:bodyPr/>
              <a:lstStyle/>
              <a:p>
                <a:r>
                  <a:rPr lang="en-GB">
                    <a:noFill/>
                  </a:rPr>
                  <a:t> </a:t>
                </a:r>
              </a:p>
            </p:txBody>
          </p:sp>
        </mc:Fallback>
      </mc:AlternateContent>
      <p:sp>
        <p:nvSpPr>
          <p:cNvPr id="14" name="Rectangle 13">
            <a:extLst>
              <a:ext uri="{FF2B5EF4-FFF2-40B4-BE49-F238E27FC236}">
                <a16:creationId xmlns:a16="http://schemas.microsoft.com/office/drawing/2014/main" id="{0C1D6985-84AB-904A-BF61-51EADD9F0F30}"/>
              </a:ext>
            </a:extLst>
          </p:cNvPr>
          <p:cNvSpPr/>
          <p:nvPr/>
        </p:nvSpPr>
        <p:spPr>
          <a:xfrm>
            <a:off x="4938337" y="4844980"/>
            <a:ext cx="578734" cy="302511"/>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1DC73DCE-EEA3-1548-81FC-BAE79D615981}"/>
              </a:ext>
            </a:extLst>
          </p:cNvPr>
          <p:cNvCxnSpPr>
            <a:stCxn id="14" idx="2"/>
          </p:cNvCxnSpPr>
          <p:nvPr/>
        </p:nvCxnSpPr>
        <p:spPr>
          <a:xfrm>
            <a:off x="5227704" y="5147491"/>
            <a:ext cx="0" cy="188037"/>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DE77825-1AC6-444F-8200-9685925C8935}"/>
                  </a:ext>
                </a:extLst>
              </p:cNvPr>
              <p:cNvSpPr txBox="1"/>
              <p:nvPr/>
            </p:nvSpPr>
            <p:spPr>
              <a:xfrm>
                <a:off x="3338404" y="5272184"/>
                <a:ext cx="3778599" cy="261610"/>
              </a:xfrm>
              <a:prstGeom prst="rect">
                <a:avLst/>
              </a:prstGeom>
              <a:solidFill>
                <a:schemeClr val="accent2">
                  <a:lumMod val="60000"/>
                  <a:lumOff val="40000"/>
                </a:schemeClr>
              </a:solidFill>
              <a:ln>
                <a:solidFill>
                  <a:schemeClr val="accent2">
                    <a:lumMod val="50000"/>
                  </a:schemeClr>
                </a:solidFill>
              </a:ln>
            </p:spPr>
            <p:txBody>
              <a:bodyPr wrap="none" rtlCol="0">
                <a:spAutoFit/>
              </a:bodyPr>
              <a:lstStyle/>
              <a:p>
                <a:pPr algn="l"/>
                <a:r>
                  <a:rPr lang="en-GB" sz="1100" dirty="0">
                    <a:latin typeface="Helvetica Neue Light" panose="02000403000000020004" pitchFamily="2" charset="0"/>
                    <a:ea typeface="Helvetica Neue Light" panose="02000403000000020004" pitchFamily="2" charset="0"/>
                  </a:rPr>
                  <a:t>This can removed since we only care about the ones with </a:t>
                </a:r>
                <a14:m>
                  <m:oMath xmlns:m="http://schemas.openxmlformats.org/officeDocument/2006/math">
                    <m:r>
                      <m:rPr>
                        <m:sty m:val="p"/>
                      </m:rPr>
                      <a:rPr lang="en-GB" sz="1100" i="0" smtClean="0">
                        <a:latin typeface="Cambria Math" panose="02040503050406030204" pitchFamily="18" charset="0"/>
                        <a:ea typeface="Cambria Math" panose="02040503050406030204" pitchFamily="18" charset="0"/>
                      </a:rPr>
                      <m:t>θ</m:t>
                    </m:r>
                  </m:oMath>
                </a14:m>
                <a:endParaRPr lang="en-GB" sz="1100" dirty="0">
                  <a:latin typeface="Helvetica Neue Light" panose="02000403000000020004" pitchFamily="2" charset="0"/>
                  <a:ea typeface="Helvetica Neue Light" panose="02000403000000020004" pitchFamily="2" charset="0"/>
                </a:endParaRPr>
              </a:p>
            </p:txBody>
          </p:sp>
        </mc:Choice>
        <mc:Fallback>
          <p:sp>
            <p:nvSpPr>
              <p:cNvPr id="19" name="TextBox 18">
                <a:extLst>
                  <a:ext uri="{FF2B5EF4-FFF2-40B4-BE49-F238E27FC236}">
                    <a16:creationId xmlns:a16="http://schemas.microsoft.com/office/drawing/2014/main" id="{1DE77825-1AC6-444F-8200-9685925C8935}"/>
                  </a:ext>
                </a:extLst>
              </p:cNvPr>
              <p:cNvSpPr txBox="1">
                <a:spLocks noRot="1" noChangeAspect="1" noMove="1" noResize="1" noEditPoints="1" noAdjustHandles="1" noChangeArrowheads="1" noChangeShapeType="1" noTextEdit="1"/>
              </p:cNvSpPr>
              <p:nvPr/>
            </p:nvSpPr>
            <p:spPr>
              <a:xfrm>
                <a:off x="3338404" y="5272184"/>
                <a:ext cx="3778599" cy="261610"/>
              </a:xfrm>
              <a:prstGeom prst="rect">
                <a:avLst/>
              </a:prstGeom>
              <a:blipFill>
                <a:blip r:embed="rId8"/>
                <a:stretch>
                  <a:fillRect b="-8696"/>
                </a:stretch>
              </a:blipFill>
              <a:ln>
                <a:solidFill>
                  <a:schemeClr val="accent2">
                    <a:lumMod val="50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DF2862D-42F9-424A-B538-8D1A90FCF472}"/>
                  </a:ext>
                </a:extLst>
              </p:cNvPr>
              <p:cNvSpPr txBox="1"/>
              <p:nvPr/>
            </p:nvSpPr>
            <p:spPr>
              <a:xfrm>
                <a:off x="2934864" y="4264234"/>
                <a:ext cx="3604667"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y</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y</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Cambria Math" panose="02040503050406030204" pitchFamily="18" charset="0"/>
                            </a:rPr>
                            <m:t>θ</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y</m:t>
                          </m:r>
                          <m:r>
                            <a:rPr lang="en-GB" sz="1600" b="0" i="1"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p:sp>
            <p:nvSpPr>
              <p:cNvPr id="11" name="TextBox 10">
                <a:extLst>
                  <a:ext uri="{FF2B5EF4-FFF2-40B4-BE49-F238E27FC236}">
                    <a16:creationId xmlns:a16="http://schemas.microsoft.com/office/drawing/2014/main" id="{ADF2862D-42F9-424A-B538-8D1A90FCF472}"/>
                  </a:ext>
                </a:extLst>
              </p:cNvPr>
              <p:cNvSpPr txBox="1">
                <a:spLocks noRot="1" noChangeAspect="1" noMove="1" noResize="1" noEditPoints="1" noAdjustHandles="1" noChangeArrowheads="1" noChangeShapeType="1" noTextEdit="1"/>
              </p:cNvSpPr>
              <p:nvPr/>
            </p:nvSpPr>
            <p:spPr>
              <a:xfrm>
                <a:off x="2934864" y="4264234"/>
                <a:ext cx="3604667" cy="860107"/>
              </a:xfrm>
              <a:prstGeom prst="rect">
                <a:avLst/>
              </a:prstGeom>
              <a:blipFill>
                <a:blip r:embed="rId9"/>
                <a:stretch>
                  <a:fillRect b="-7353"/>
                </a:stretch>
              </a:blipFill>
              <a:ln>
                <a:no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3FE0E847-77A3-9DD7-2341-3701361B7DF1}"/>
              </a:ext>
            </a:extLst>
          </p:cNvPr>
          <p:cNvSpPr txBox="1"/>
          <p:nvPr/>
        </p:nvSpPr>
        <p:spPr>
          <a:xfrm>
            <a:off x="7941433" y="5739894"/>
            <a:ext cx="3786611" cy="646331"/>
          </a:xfrm>
          <a:prstGeom prst="rect">
            <a:avLst/>
          </a:prstGeom>
          <a:solidFill>
            <a:schemeClr val="accent1"/>
          </a:solidFill>
          <a:ln>
            <a:solidFill>
              <a:schemeClr val="accent1"/>
            </a:solidFill>
          </a:ln>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This forms the framework for Bayesian Statistics</a:t>
            </a:r>
          </a:p>
        </p:txBody>
      </p:sp>
    </p:spTree>
    <p:extLst>
      <p:ext uri="{BB962C8B-B14F-4D97-AF65-F5344CB8AC3E}">
        <p14:creationId xmlns:p14="http://schemas.microsoft.com/office/powerpoint/2010/main" val="871081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pic>
        <p:nvPicPr>
          <p:cNvPr id="10" name="Picture 9">
            <a:extLst>
              <a:ext uri="{FF2B5EF4-FFF2-40B4-BE49-F238E27FC236}">
                <a16:creationId xmlns:a16="http://schemas.microsoft.com/office/drawing/2014/main" id="{7F320C06-7532-EF4B-8FDE-092B8C4FE630}"/>
              </a:ext>
            </a:extLst>
          </p:cNvPr>
          <p:cNvPicPr>
            <a:picLocks noChangeAspect="1"/>
          </p:cNvPicPr>
          <p:nvPr/>
        </p:nvPicPr>
        <p:blipFill rotWithShape="1">
          <a:blip r:embed="rId3"/>
          <a:srcRect l="15191" t="22616" r="53658" b="14599"/>
          <a:stretch/>
        </p:blipFill>
        <p:spPr>
          <a:xfrm>
            <a:off x="9674814" y="2110449"/>
            <a:ext cx="2289740" cy="2637101"/>
          </a:xfrm>
          <a:prstGeom prst="rect">
            <a:avLst/>
          </a:prstGeom>
        </p:spPr>
      </p:pic>
      <p:pic>
        <p:nvPicPr>
          <p:cNvPr id="9" name="Picture 8" descr="Icon&#10;&#10;Description automatically generated">
            <a:extLst>
              <a:ext uri="{FF2B5EF4-FFF2-40B4-BE49-F238E27FC236}">
                <a16:creationId xmlns:a16="http://schemas.microsoft.com/office/drawing/2014/main" id="{E049C046-B333-FC42-AB5A-B80309747742}"/>
              </a:ext>
            </a:extLst>
          </p:cNvPr>
          <p:cNvPicPr>
            <a:picLocks noChangeAspect="1"/>
          </p:cNvPicPr>
          <p:nvPr/>
        </p:nvPicPr>
        <p:blipFill rotWithShape="1">
          <a:blip r:embed="rId3"/>
          <a:srcRect l="55626" t="17243" r="17273" b="17243"/>
          <a:stretch/>
        </p:blipFill>
        <p:spPr>
          <a:xfrm>
            <a:off x="49943" y="1877020"/>
            <a:ext cx="1909039" cy="2637101"/>
          </a:xfrm>
          <a:prstGeom prst="rect">
            <a:avLst/>
          </a:prstGeom>
        </p:spPr>
      </p:pic>
      <p:sp>
        <p:nvSpPr>
          <p:cNvPr id="11" name="TextBox 10">
            <a:extLst>
              <a:ext uri="{FF2B5EF4-FFF2-40B4-BE49-F238E27FC236}">
                <a16:creationId xmlns:a16="http://schemas.microsoft.com/office/drawing/2014/main" id="{24BD8A57-2295-C94D-95D0-D1229A1D56F1}"/>
              </a:ext>
            </a:extLst>
          </p:cNvPr>
          <p:cNvSpPr txBox="1"/>
          <p:nvPr/>
        </p:nvSpPr>
        <p:spPr>
          <a:xfrm>
            <a:off x="451891" y="4606724"/>
            <a:ext cx="13859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Probabilities</a:t>
            </a:r>
          </a:p>
        </p:txBody>
      </p:sp>
      <p:sp>
        <p:nvSpPr>
          <p:cNvPr id="2" name="TextBox 1">
            <a:extLst>
              <a:ext uri="{FF2B5EF4-FFF2-40B4-BE49-F238E27FC236}">
                <a16:creationId xmlns:a16="http://schemas.microsoft.com/office/drawing/2014/main" id="{DF07B918-7746-E624-8BA1-FC6FAE259FE9}"/>
              </a:ext>
            </a:extLst>
          </p:cNvPr>
          <p:cNvSpPr txBox="1"/>
          <p:nvPr/>
        </p:nvSpPr>
        <p:spPr>
          <a:xfrm>
            <a:off x="3088101" y="4576832"/>
            <a:ext cx="24006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Distribution</a:t>
            </a:r>
          </a:p>
        </p:txBody>
      </p:sp>
      <p:sp>
        <p:nvSpPr>
          <p:cNvPr id="3" name="TextBox 2">
            <a:extLst>
              <a:ext uri="{FF2B5EF4-FFF2-40B4-BE49-F238E27FC236}">
                <a16:creationId xmlns:a16="http://schemas.microsoft.com/office/drawing/2014/main" id="{9295CB88-1256-DD9E-1CAE-370FBD8E80CF}"/>
              </a:ext>
            </a:extLst>
          </p:cNvPr>
          <p:cNvSpPr txBox="1"/>
          <p:nvPr/>
        </p:nvSpPr>
        <p:spPr>
          <a:xfrm>
            <a:off x="9792480" y="4576832"/>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5" name="TextBox 4">
            <a:extLst>
              <a:ext uri="{FF2B5EF4-FFF2-40B4-BE49-F238E27FC236}">
                <a16:creationId xmlns:a16="http://schemas.microsoft.com/office/drawing/2014/main" id="{060C1E8D-5BF6-54C1-9CBE-9D419026D5B4}"/>
              </a:ext>
            </a:extLst>
          </p:cNvPr>
          <p:cNvSpPr txBox="1"/>
          <p:nvPr/>
        </p:nvSpPr>
        <p:spPr>
          <a:xfrm>
            <a:off x="6792003" y="4606724"/>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pic>
        <p:nvPicPr>
          <p:cNvPr id="6" name="Picture 5" descr="Icon&#10;&#10;Description automatically generated">
            <a:extLst>
              <a:ext uri="{FF2B5EF4-FFF2-40B4-BE49-F238E27FC236}">
                <a16:creationId xmlns:a16="http://schemas.microsoft.com/office/drawing/2014/main" id="{CB5198BA-C8B4-F384-57BD-68FFD318C410}"/>
              </a:ext>
            </a:extLst>
          </p:cNvPr>
          <p:cNvPicPr>
            <a:picLocks noChangeAspect="1"/>
          </p:cNvPicPr>
          <p:nvPr/>
        </p:nvPicPr>
        <p:blipFill rotWithShape="1">
          <a:blip r:embed="rId3"/>
          <a:srcRect l="55626" t="17243" r="17273" b="17243"/>
          <a:stretch/>
        </p:blipFill>
        <p:spPr>
          <a:xfrm>
            <a:off x="3349578" y="1908775"/>
            <a:ext cx="1909039" cy="2637101"/>
          </a:xfrm>
          <a:prstGeom prst="rect">
            <a:avLst/>
          </a:prstGeom>
        </p:spPr>
      </p:pic>
      <p:pic>
        <p:nvPicPr>
          <p:cNvPr id="8" name="Picture 7" descr="Icon&#10;&#10;Description automatically generated">
            <a:extLst>
              <a:ext uri="{FF2B5EF4-FFF2-40B4-BE49-F238E27FC236}">
                <a16:creationId xmlns:a16="http://schemas.microsoft.com/office/drawing/2014/main" id="{BE96CE4E-00A7-E0D9-2C21-AC853A7E177D}"/>
              </a:ext>
            </a:extLst>
          </p:cNvPr>
          <p:cNvPicPr>
            <a:picLocks noChangeAspect="1"/>
          </p:cNvPicPr>
          <p:nvPr/>
        </p:nvPicPr>
        <p:blipFill rotWithShape="1">
          <a:blip r:embed="rId3"/>
          <a:srcRect l="55626" t="17243" r="17273" b="17243"/>
          <a:stretch/>
        </p:blipFill>
        <p:spPr>
          <a:xfrm>
            <a:off x="6520523" y="1969623"/>
            <a:ext cx="1909039" cy="2637101"/>
          </a:xfrm>
          <a:prstGeom prst="rect">
            <a:avLst/>
          </a:prstGeom>
        </p:spPr>
      </p:pic>
    </p:spTree>
    <p:extLst>
      <p:ext uri="{BB962C8B-B14F-4D97-AF65-F5344CB8AC3E}">
        <p14:creationId xmlns:p14="http://schemas.microsoft.com/office/powerpoint/2010/main" val="4263279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Bayesian Inference</a:t>
            </a:r>
          </a:p>
        </p:txBody>
      </p:sp>
      <p:sp>
        <p:nvSpPr>
          <p:cNvPr id="6" name="Slide Number Placeholder 3">
            <a:extLst>
              <a:ext uri="{FF2B5EF4-FFF2-40B4-BE49-F238E27FC236}">
                <a16:creationId xmlns:a16="http://schemas.microsoft.com/office/drawing/2014/main" id="{25E69BB0-7E08-FC48-8A35-1F0EEFB6BF3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Tree>
    <p:extLst>
      <p:ext uri="{BB962C8B-B14F-4D97-AF65-F5344CB8AC3E}">
        <p14:creationId xmlns:p14="http://schemas.microsoft.com/office/powerpoint/2010/main" val="451480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A person wearing glasses&#10;&#10;Description automatically generated with low confidence">
            <a:extLst>
              <a:ext uri="{FF2B5EF4-FFF2-40B4-BE49-F238E27FC236}">
                <a16:creationId xmlns:a16="http://schemas.microsoft.com/office/drawing/2014/main" id="{6B7A7643-A1FC-114A-AD82-AED51A65B350}"/>
              </a:ext>
            </a:extLst>
          </p:cNvPr>
          <p:cNvPicPr>
            <a:picLocks noChangeAspect="1"/>
          </p:cNvPicPr>
          <p:nvPr/>
        </p:nvPicPr>
        <p:blipFill>
          <a:blip r:embed="rId2">
            <a:grayscl/>
          </a:blip>
          <a:srcRect l="7125" r="7125" b="28542"/>
          <a:stretch>
            <a:fillRect/>
          </a:stretch>
        </p:blipFill>
        <p:spPr>
          <a:xfrm>
            <a:off x="3817309" y="2842145"/>
            <a:ext cx="2578996" cy="2578996"/>
          </a:xfrm>
          <a:prstGeom prst="ellipse">
            <a:avLst/>
          </a:prstGeom>
          <a:ln>
            <a:noFill/>
          </a:ln>
          <a:effectLst>
            <a:softEdge rad="112500"/>
          </a:effectLst>
        </p:spPr>
      </p:pic>
      <p:sp>
        <p:nvSpPr>
          <p:cNvPr id="4" name="TextBox 3">
            <a:extLst>
              <a:ext uri="{FF2B5EF4-FFF2-40B4-BE49-F238E27FC236}">
                <a16:creationId xmlns:a16="http://schemas.microsoft.com/office/drawing/2014/main" id="{CCE79293-0FB0-0641-BABA-42253D5F1F5F}"/>
              </a:ext>
            </a:extLst>
          </p:cNvPr>
          <p:cNvSpPr txBox="1"/>
          <p:nvPr/>
        </p:nvSpPr>
        <p:spPr>
          <a:xfrm>
            <a:off x="2227757" y="1051744"/>
            <a:ext cx="7097113" cy="646331"/>
          </a:xfrm>
          <a:prstGeom prst="rect">
            <a:avLst/>
          </a:prstGeom>
          <a:noFill/>
        </p:spPr>
        <p:txBody>
          <a:bodyPr wrap="square" rtlCol="0">
            <a:spAutoFit/>
          </a:bodyPr>
          <a:lstStyle/>
          <a:p>
            <a:pPr algn="ctr"/>
            <a:r>
              <a:rPr lang="en-US" sz="3600" b="1" dirty="0">
                <a:latin typeface="Helvetica Neue Light" panose="02000403000000020004" pitchFamily="2" charset="0"/>
                <a:ea typeface="Helvetica Neue Light" panose="02000403000000020004" pitchFamily="2" charset="0"/>
              </a:rPr>
              <a:t>Meet the Team</a:t>
            </a:r>
          </a:p>
        </p:txBody>
      </p:sp>
      <p:sp>
        <p:nvSpPr>
          <p:cNvPr id="5" name="Rectangle 4">
            <a:extLst>
              <a:ext uri="{FF2B5EF4-FFF2-40B4-BE49-F238E27FC236}">
                <a16:creationId xmlns:a16="http://schemas.microsoft.com/office/drawing/2014/main" id="{807E7B50-4A80-6C4B-9732-0B55B07C6B15}"/>
              </a:ext>
            </a:extLst>
          </p:cNvPr>
          <p:cNvSpPr/>
          <p:nvPr/>
        </p:nvSpPr>
        <p:spPr>
          <a:xfrm>
            <a:off x="3916265" y="5458301"/>
            <a:ext cx="2415957" cy="738664"/>
          </a:xfrm>
          <a:prstGeom prst="rect">
            <a:avLst/>
          </a:prstGeom>
        </p:spPr>
        <p:txBody>
          <a:bodyPr wrap="square">
            <a:spAutoFit/>
          </a:bodyPr>
          <a:lstStyle/>
          <a:p>
            <a:pPr algn="ctr"/>
            <a:r>
              <a:rPr lang="en-US" dirty="0">
                <a:latin typeface="Helvetica Neue Light" panose="02000403000000020004" pitchFamily="2" charset="0"/>
                <a:ea typeface="Helvetica Neue Light" panose="02000403000000020004" pitchFamily="2" charset="0"/>
              </a:rPr>
              <a:t>Stephen Law</a:t>
            </a:r>
            <a:br>
              <a:rPr lang="en-US" dirty="0">
                <a:latin typeface="Helvetica Neue Light" panose="02000403000000020004" pitchFamily="2" charset="0"/>
                <a:ea typeface="Helvetica Neue Light" panose="02000403000000020004" pitchFamily="2" charset="0"/>
              </a:rPr>
            </a:br>
            <a:r>
              <a:rPr lang="en-US" sz="1200" dirty="0">
                <a:latin typeface="Helvetica Neue Light" panose="02000403000000020004" pitchFamily="2" charset="0"/>
                <a:ea typeface="Helvetica Neue Light" panose="02000403000000020004" pitchFamily="2" charset="0"/>
              </a:rPr>
              <a:t>Lecturer in Social &amp; Geographic Data Science</a:t>
            </a:r>
          </a:p>
        </p:txBody>
      </p:sp>
      <p:sp>
        <p:nvSpPr>
          <p:cNvPr id="6" name="Rectangle 5">
            <a:extLst>
              <a:ext uri="{FF2B5EF4-FFF2-40B4-BE49-F238E27FC236}">
                <a16:creationId xmlns:a16="http://schemas.microsoft.com/office/drawing/2014/main" id="{1C89E069-3525-8047-9043-CC813D547874}"/>
              </a:ext>
            </a:extLst>
          </p:cNvPr>
          <p:cNvSpPr/>
          <p:nvPr/>
        </p:nvSpPr>
        <p:spPr>
          <a:xfrm>
            <a:off x="1009517" y="5458301"/>
            <a:ext cx="2480039" cy="738664"/>
          </a:xfrm>
          <a:prstGeom prst="rect">
            <a:avLst/>
          </a:prstGeom>
        </p:spPr>
        <p:txBody>
          <a:bodyPr wrap="square">
            <a:spAutoFit/>
          </a:bodyPr>
          <a:lstStyle/>
          <a:p>
            <a:pPr lvl="0" algn="ctr"/>
            <a:r>
              <a:rPr lang="en-US" dirty="0">
                <a:latin typeface="Helvetica Neue Light" panose="02000403000000020004" pitchFamily="2" charset="0"/>
                <a:ea typeface="Helvetica Neue Light" panose="02000403000000020004" pitchFamily="2" charset="0"/>
              </a:rPr>
              <a:t>Anwar Musah</a:t>
            </a:r>
            <a:br>
              <a:rPr lang="en-US" dirty="0">
                <a:latin typeface="Helvetica Neue Light" panose="02000403000000020004" pitchFamily="2" charset="0"/>
                <a:ea typeface="Helvetica Neue Light" panose="02000403000000020004" pitchFamily="2" charset="0"/>
              </a:rPr>
            </a:br>
            <a:r>
              <a:rPr lang="en-US" sz="1200" dirty="0">
                <a:solidFill>
                  <a:prstClr val="black"/>
                </a:solidFill>
                <a:latin typeface="Helvetica Neue Light" panose="02000403000000020004" pitchFamily="2" charset="0"/>
                <a:ea typeface="Helvetica Neue Light" panose="02000403000000020004" pitchFamily="2" charset="0"/>
              </a:rPr>
              <a:t>Lecturer in Social &amp; Geographic Data Science</a:t>
            </a:r>
          </a:p>
        </p:txBody>
      </p:sp>
      <p:sp>
        <p:nvSpPr>
          <p:cNvPr id="10" name="Rectangle 9">
            <a:extLst>
              <a:ext uri="{FF2B5EF4-FFF2-40B4-BE49-F238E27FC236}">
                <a16:creationId xmlns:a16="http://schemas.microsoft.com/office/drawing/2014/main" id="{C18078A8-71AB-434D-97D2-D6F3B9E703A2}"/>
              </a:ext>
            </a:extLst>
          </p:cNvPr>
          <p:cNvSpPr/>
          <p:nvPr/>
        </p:nvSpPr>
        <p:spPr>
          <a:xfrm>
            <a:off x="7587538" y="5458981"/>
            <a:ext cx="2906748" cy="738664"/>
          </a:xfrm>
          <a:prstGeom prst="rect">
            <a:avLst/>
          </a:prstGeom>
        </p:spPr>
        <p:txBody>
          <a:bodyPr wrap="square">
            <a:spAutoFit/>
          </a:bodyPr>
          <a:lstStyle/>
          <a:p>
            <a:pPr algn="ctr"/>
            <a:r>
              <a:rPr lang="en-US" dirty="0">
                <a:latin typeface="Helvetica Neue Light" panose="02000403000000020004" pitchFamily="2" charset="0"/>
                <a:ea typeface="Helvetica Neue Light" panose="02000403000000020004" pitchFamily="2" charset="0"/>
              </a:rPr>
              <a:t>Thomas Keel</a:t>
            </a:r>
            <a:br>
              <a:rPr lang="en-US" dirty="0">
                <a:latin typeface="Helvetica Neue Light" panose="02000403000000020004" pitchFamily="2" charset="0"/>
                <a:ea typeface="Helvetica Neue Light" panose="02000403000000020004" pitchFamily="2" charset="0"/>
              </a:rPr>
            </a:br>
            <a:r>
              <a:rPr lang="en-US" sz="1200" dirty="0">
                <a:latin typeface="Helvetica Neue Light" panose="02000403000000020004" pitchFamily="2" charset="0"/>
                <a:ea typeface="Helvetica Neue Light" panose="02000403000000020004" pitchFamily="2" charset="0"/>
              </a:rPr>
              <a:t>Post Graduate Teaching Assistant</a:t>
            </a:r>
            <a:endParaRPr lang="en-US" sz="900" dirty="0"/>
          </a:p>
          <a:p>
            <a:pPr algn="ctr"/>
            <a:r>
              <a:rPr lang="en-US" sz="1200" dirty="0">
                <a:latin typeface="Helvetica Neue Light" panose="02000403000000020004" pitchFamily="2" charset="0"/>
                <a:ea typeface="Helvetica Neue Light" panose="02000403000000020004" pitchFamily="2" charset="0"/>
              </a:rPr>
              <a:t>PhD in UCL Geography</a:t>
            </a:r>
            <a:endParaRPr lang="en-US" sz="1200" dirty="0"/>
          </a:p>
        </p:txBody>
      </p:sp>
      <p:pic>
        <p:nvPicPr>
          <p:cNvPr id="7" name="Picture 6" descr="A person wearing glasses&#10;&#10;Description automatically generated with medium confidence">
            <a:extLst>
              <a:ext uri="{FF2B5EF4-FFF2-40B4-BE49-F238E27FC236}">
                <a16:creationId xmlns:a16="http://schemas.microsoft.com/office/drawing/2014/main" id="{4B07E5E7-D8E4-F847-AD4F-DA60BC9DC0B2}"/>
              </a:ext>
            </a:extLst>
          </p:cNvPr>
          <p:cNvPicPr>
            <a:picLocks noChangeAspect="1"/>
          </p:cNvPicPr>
          <p:nvPr/>
        </p:nvPicPr>
        <p:blipFill>
          <a:blip r:embed="rId3"/>
          <a:stretch>
            <a:fillRect/>
          </a:stretch>
        </p:blipFill>
        <p:spPr>
          <a:xfrm>
            <a:off x="1009517" y="2842144"/>
            <a:ext cx="2480039" cy="2582309"/>
          </a:xfrm>
          <a:prstGeom prst="ellipse">
            <a:avLst/>
          </a:prstGeom>
          <a:ln>
            <a:noFill/>
          </a:ln>
          <a:effectLst>
            <a:softEdge rad="112500"/>
          </a:effectLst>
        </p:spPr>
      </p:pic>
      <p:pic>
        <p:nvPicPr>
          <p:cNvPr id="12" name="Picture 11">
            <a:extLst>
              <a:ext uri="{FF2B5EF4-FFF2-40B4-BE49-F238E27FC236}">
                <a16:creationId xmlns:a16="http://schemas.microsoft.com/office/drawing/2014/main" id="{F7B41233-00AB-F443-9931-60371191DBF5}"/>
              </a:ext>
            </a:extLst>
          </p:cNvPr>
          <p:cNvPicPr>
            <a:picLocks noChangeAspect="1"/>
          </p:cNvPicPr>
          <p:nvPr/>
        </p:nvPicPr>
        <p:blipFill>
          <a:blip r:embed="rId4"/>
          <a:stretch>
            <a:fillRect/>
          </a:stretch>
        </p:blipFill>
        <p:spPr>
          <a:xfrm>
            <a:off x="0" y="0"/>
            <a:ext cx="12192000" cy="970069"/>
          </a:xfrm>
          <a:prstGeom prst="rect">
            <a:avLst/>
          </a:prstGeom>
        </p:spPr>
      </p:pic>
      <p:pic>
        <p:nvPicPr>
          <p:cNvPr id="3" name="Picture 2">
            <a:extLst>
              <a:ext uri="{FF2B5EF4-FFF2-40B4-BE49-F238E27FC236}">
                <a16:creationId xmlns:a16="http://schemas.microsoft.com/office/drawing/2014/main" id="{DB6C464C-14B2-51CD-30A6-4219FDA2A68D}"/>
              </a:ext>
            </a:extLst>
          </p:cNvPr>
          <p:cNvPicPr>
            <a:picLocks noChangeAspect="1"/>
          </p:cNvPicPr>
          <p:nvPr/>
        </p:nvPicPr>
        <p:blipFill>
          <a:blip r:embed="rId5">
            <a:grayscl/>
            <a:extLst>
              <a:ext uri="{BEBA8EAE-BF5A-486C-A8C5-ECC9F3942E4B}">
                <a14:imgProps xmlns:a14="http://schemas.microsoft.com/office/drawing/2010/main">
                  <a14:imgLayer r:embed="rId6">
                    <a14:imgEffect>
                      <a14:brightnessContrast bright="19000" contrast="3000"/>
                    </a14:imgEffect>
                  </a14:imgLayer>
                </a14:imgProps>
              </a:ext>
            </a:extLst>
          </a:blip>
          <a:srcRect l="1874" r="1874"/>
          <a:stretch/>
        </p:blipFill>
        <p:spPr>
          <a:xfrm>
            <a:off x="7748205" y="2805665"/>
            <a:ext cx="2518085" cy="2616156"/>
          </a:xfrm>
          <a:prstGeom prst="ellipse">
            <a:avLst/>
          </a:prstGeom>
          <a:ln>
            <a:noFill/>
          </a:ln>
          <a:effectLst>
            <a:softEdge rad="112500"/>
          </a:effectLst>
        </p:spPr>
      </p:pic>
      <p:sp>
        <p:nvSpPr>
          <p:cNvPr id="14" name="TextBox 13">
            <a:extLst>
              <a:ext uri="{FF2B5EF4-FFF2-40B4-BE49-F238E27FC236}">
                <a16:creationId xmlns:a16="http://schemas.microsoft.com/office/drawing/2014/main" id="{82BC9940-C2AA-F6CF-BBFE-F50829577EE7}"/>
              </a:ext>
            </a:extLst>
          </p:cNvPr>
          <p:cNvSpPr txBox="1"/>
          <p:nvPr/>
        </p:nvSpPr>
        <p:spPr>
          <a:xfrm>
            <a:off x="1009518" y="1975639"/>
            <a:ext cx="5322704"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Module tutors</a:t>
            </a:r>
          </a:p>
        </p:txBody>
      </p:sp>
      <p:sp>
        <p:nvSpPr>
          <p:cNvPr id="15" name="TextBox 14">
            <a:extLst>
              <a:ext uri="{FF2B5EF4-FFF2-40B4-BE49-F238E27FC236}">
                <a16:creationId xmlns:a16="http://schemas.microsoft.com/office/drawing/2014/main" id="{8C920B7D-C57E-19BB-5F85-46ED4D21B230}"/>
              </a:ext>
            </a:extLst>
          </p:cNvPr>
          <p:cNvSpPr txBox="1"/>
          <p:nvPr/>
        </p:nvSpPr>
        <p:spPr>
          <a:xfrm>
            <a:off x="6388379" y="1975639"/>
            <a:ext cx="5322704"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Seminar tutors</a:t>
            </a:r>
          </a:p>
        </p:txBody>
      </p:sp>
      <p:sp>
        <p:nvSpPr>
          <p:cNvPr id="16" name="Slide Number Placeholder 3">
            <a:extLst>
              <a:ext uri="{FF2B5EF4-FFF2-40B4-BE49-F238E27FC236}">
                <a16:creationId xmlns:a16="http://schemas.microsoft.com/office/drawing/2014/main" id="{0E7C88C6-074F-45D8-4B8C-6BF77B9E060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94031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Performing Bayesian Inference</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33C7A18-624A-B84F-95CA-4B4FEFE7D876}"/>
                  </a:ext>
                </a:extLst>
              </p:cNvPr>
              <p:cNvSpPr txBox="1"/>
              <p:nvPr/>
            </p:nvSpPr>
            <p:spPr>
              <a:xfrm>
                <a:off x="587375" y="1846567"/>
                <a:ext cx="10802114"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For point or interval estimation of a parameter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θ</m:t>
                    </m:r>
                  </m:oMath>
                </a14:m>
                <a:r>
                  <a:rPr lang="en-GB" dirty="0">
                    <a:latin typeface="Helvetica Neue Light" panose="02000403000000020004" pitchFamily="2" charset="0"/>
                    <a:ea typeface="Helvetica Neue Light" panose="02000403000000020004" pitchFamily="2" charset="0"/>
                  </a:rPr>
                  <a:t>, the inference is based off:</a:t>
                </a:r>
              </a:p>
            </p:txBody>
          </p:sp>
        </mc:Choice>
        <mc:Fallback xmlns="">
          <p:sp>
            <p:nvSpPr>
              <p:cNvPr id="12" name="TextBox 11">
                <a:extLst>
                  <a:ext uri="{FF2B5EF4-FFF2-40B4-BE49-F238E27FC236}">
                    <a16:creationId xmlns:a16="http://schemas.microsoft.com/office/drawing/2014/main" id="{433C7A18-624A-B84F-95CA-4B4FEFE7D876}"/>
                  </a:ext>
                </a:extLst>
              </p:cNvPr>
              <p:cNvSpPr txBox="1">
                <a:spLocks noRot="1" noChangeAspect="1" noMove="1" noResize="1" noEditPoints="1" noAdjustHandles="1" noChangeArrowheads="1" noChangeShapeType="1" noTextEdit="1"/>
              </p:cNvSpPr>
              <p:nvPr/>
            </p:nvSpPr>
            <p:spPr>
              <a:xfrm>
                <a:off x="587375" y="1846567"/>
                <a:ext cx="10802114" cy="369332"/>
              </a:xfrm>
              <a:prstGeom prst="rect">
                <a:avLst/>
              </a:prstGeom>
              <a:blipFill>
                <a:blip r:embed="rId4"/>
                <a:stretch>
                  <a:fillRect l="-353"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F2862D-42F9-424A-B538-8D1A90FCF472}"/>
                  </a:ext>
                </a:extLst>
              </p:cNvPr>
              <p:cNvSpPr txBox="1"/>
              <p:nvPr/>
            </p:nvSpPr>
            <p:spPr>
              <a:xfrm>
                <a:off x="510797" y="2289239"/>
                <a:ext cx="4515178" cy="1106329"/>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y</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y</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Cambria Math" panose="02040503050406030204" pitchFamily="18" charset="0"/>
                            </a:rPr>
                            <m:t>θ</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y</m:t>
                          </m:r>
                          <m:r>
                            <a:rPr lang="en-GB" sz="1600" b="0" i="1" smtClean="0">
                              <a:latin typeface="Cambria Math" panose="02040503050406030204" pitchFamily="18" charset="0"/>
                              <a:ea typeface="Helvetica Neue Light" panose="02000403000000020004" pitchFamily="2" charset="0"/>
                            </a:rPr>
                            <m:t>)</m:t>
                          </m:r>
                        </m:den>
                      </m:f>
                      <m:r>
                        <a:rPr lang="en-GB" sz="1600" i="1">
                          <a:latin typeface="Cambria Math" panose="02040503050406030204" pitchFamily="18" charset="0"/>
                          <a:ea typeface="Cambria Math" panose="02040503050406030204" pitchFamily="18" charset="0"/>
                        </a:rPr>
                        <m:t>∝</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e>
                      </m:d>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endChr m:val="|"/>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y</m:t>
                          </m:r>
                          <m:r>
                            <a:rPr lang="en-GB" sz="1600" i="1">
                              <a:latin typeface="Cambria Math" panose="02040503050406030204" pitchFamily="18" charset="0"/>
                              <a:ea typeface="Helvetica Neue Light" panose="02000403000000020004" pitchFamily="2" charset="0"/>
                            </a:rPr>
                            <m:t> </m:t>
                          </m:r>
                        </m:e>
                      </m:d>
                      <m:r>
                        <a:rPr lang="en-GB" sz="1600" i="1">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Cambria Math" panose="02040503050406030204" pitchFamily="18" charset="0"/>
                        </a:rPr>
                        <m:t>θ</m:t>
                      </m:r>
                      <m:r>
                        <a:rPr lang="en-GB" sz="1600" i="1">
                          <a:latin typeface="Cambria Math" panose="02040503050406030204" pitchFamily="18" charset="0"/>
                          <a:ea typeface="Helvetica Neue Light" panose="02000403000000020004" pitchFamily="2" charset="0"/>
                        </a:rPr>
                        <m:t>)</m:t>
                      </m:r>
                    </m:oMath>
                  </m:oMathPara>
                </a14:m>
                <a:endParaRPr lang="en-GB" sz="1600" dirty="0">
                  <a:latin typeface="Helvetica Neue Light" panose="02000403000000020004" pitchFamily="2" charset="0"/>
                  <a:ea typeface="Helvetica Neue Light" panose="02000403000000020004" pitchFamily="2" charset="0"/>
                </a:endParaRPr>
              </a:p>
              <a:p>
                <a:pPr algn="ctr"/>
                <a:endParaRPr lang="en-GB" sz="1600" dirty="0">
                  <a:latin typeface="Helvetica Neue Light" panose="02000403000000020004" pitchFamily="2" charset="0"/>
                  <a:ea typeface="Helvetica Neue Light" panose="02000403000000020004" pitchFamily="2" charset="0"/>
                </a:endParaRPr>
              </a:p>
            </p:txBody>
          </p:sp>
        </mc:Choice>
        <mc:Fallback xmlns="">
          <p:sp>
            <p:nvSpPr>
              <p:cNvPr id="11" name="TextBox 10">
                <a:extLst>
                  <a:ext uri="{FF2B5EF4-FFF2-40B4-BE49-F238E27FC236}">
                    <a16:creationId xmlns:a16="http://schemas.microsoft.com/office/drawing/2014/main" id="{ADF2862D-42F9-424A-B538-8D1A90FCF472}"/>
                  </a:ext>
                </a:extLst>
              </p:cNvPr>
              <p:cNvSpPr txBox="1">
                <a:spLocks noRot="1" noChangeAspect="1" noMove="1" noResize="1" noEditPoints="1" noAdjustHandles="1" noChangeArrowheads="1" noChangeShapeType="1" noTextEdit="1"/>
              </p:cNvSpPr>
              <p:nvPr/>
            </p:nvSpPr>
            <p:spPr>
              <a:xfrm>
                <a:off x="510797" y="2289239"/>
                <a:ext cx="4515178" cy="1106329"/>
              </a:xfrm>
              <a:prstGeom prst="rect">
                <a:avLst/>
              </a:prstGeom>
              <a:blipFill>
                <a:blip r:embed="rId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3AE8B9-97E1-FA4D-BDE0-C847823C8FA8}"/>
                  </a:ext>
                </a:extLst>
              </p:cNvPr>
              <p:cNvSpPr txBox="1"/>
              <p:nvPr/>
            </p:nvSpPr>
            <p:spPr>
              <a:xfrm>
                <a:off x="740780" y="3347780"/>
                <a:ext cx="10525189" cy="1200329"/>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Where</a:t>
                </a:r>
              </a:p>
              <a:p>
                <a:pPr marL="285750" indent="-285750">
                  <a:buFont typeface="Arial" panose="020B0604020202020204" pitchFamily="34" charset="0"/>
                  <a:buChar char="•"/>
                </a:pPr>
                <a14:m>
                  <m:oMath xmlns:m="http://schemas.openxmlformats.org/officeDocument/2006/math">
                    <m:r>
                      <m:rPr>
                        <m:sty m:val="p"/>
                      </m:rPr>
                      <a:rPr lang="en-GB">
                        <a:latin typeface="Cambria Math" panose="02040503050406030204" pitchFamily="18" charset="0"/>
                        <a:ea typeface="Helvetica Neue Light" panose="02000403000000020004" pitchFamily="2" charset="0"/>
                      </a:rPr>
                      <m:t>Pr</m:t>
                    </m:r>
                    <m:d>
                      <m:dPr>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θ</m:t>
                        </m:r>
                      </m:e>
                    </m:d>
                  </m:oMath>
                </a14:m>
                <a:r>
                  <a:rPr lang="en-GB" dirty="0">
                    <a:latin typeface="Helvetica Neue Light" panose="02000403000000020004" pitchFamily="2" charset="0"/>
                    <a:ea typeface="Helvetica Neue Light" panose="02000403000000020004" pitchFamily="2" charset="0"/>
                  </a:rPr>
                  <a:t> is the prior density for the parameter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θ</m:t>
                    </m:r>
                  </m:oMath>
                </a14:m>
                <a:r>
                  <a:rPr lang="en-GB" dirty="0">
                    <a:latin typeface="Helvetica Neue Light" panose="02000403000000020004" pitchFamily="2" charset="0"/>
                    <a:ea typeface="Helvetica Neue Light" panose="02000403000000020004" pitchFamily="2" charset="0"/>
                  </a:rPr>
                  <a:t>, which must be given a prior probability function</a:t>
                </a:r>
              </a:p>
              <a:p>
                <a:pPr marL="285750" indent="-285750">
                  <a:buFont typeface="Arial" panose="020B0604020202020204" pitchFamily="34" charset="0"/>
                  <a:buChar char="•"/>
                </a:pPr>
                <a14:m>
                  <m:oMath xmlns:m="http://schemas.openxmlformats.org/officeDocument/2006/math">
                    <m:r>
                      <m:rPr>
                        <m:sty m:val="p"/>
                      </m:rPr>
                      <a:rPr lang="en-GB">
                        <a:latin typeface="Cambria Math" panose="02040503050406030204" pitchFamily="18" charset="0"/>
                        <a:ea typeface="Helvetica Neue Light" panose="02000403000000020004" pitchFamily="2" charset="0"/>
                      </a:rPr>
                      <m:t>Pr</m:t>
                    </m:r>
                    <m:d>
                      <m:dPr>
                        <m:endChr m:val="|"/>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y</m:t>
                        </m:r>
                        <m:r>
                          <a:rPr lang="en-GB" i="1">
                            <a:latin typeface="Cambria Math" panose="02040503050406030204" pitchFamily="18" charset="0"/>
                            <a:ea typeface="Helvetica Neue Light" panose="02000403000000020004" pitchFamily="2" charset="0"/>
                          </a:rPr>
                          <m:t> </m:t>
                        </m:r>
                      </m:e>
                    </m:d>
                    <m:r>
                      <a:rPr lang="en-GB" i="1">
                        <a:latin typeface="Cambria Math" panose="02040503050406030204" pitchFamily="18" charset="0"/>
                        <a:ea typeface="Helvetica Neue Light" panose="02000403000000020004" pitchFamily="2" charset="0"/>
                      </a:rPr>
                      <m:t> </m:t>
                    </m:r>
                    <m:r>
                      <m:rPr>
                        <m:sty m:val="p"/>
                      </m:rPr>
                      <a:rPr lang="en-GB">
                        <a:latin typeface="Cambria Math" panose="02040503050406030204" pitchFamily="18" charset="0"/>
                        <a:ea typeface="Cambria Math" panose="02040503050406030204" pitchFamily="18" charset="0"/>
                      </a:rPr>
                      <m:t>θ</m:t>
                    </m:r>
                    <m:r>
                      <a:rPr lang="en-GB" i="1">
                        <a:latin typeface="Cambria Math" panose="02040503050406030204" pitchFamily="18" charset="0"/>
                        <a:ea typeface="Helvetica Neue Light" panose="02000403000000020004" pitchFamily="2" charset="0"/>
                      </a:rPr>
                      <m:t>)</m:t>
                    </m:r>
                  </m:oMath>
                </a14:m>
                <a:r>
                  <a:rPr lang="en-GB" dirty="0">
                    <a:latin typeface="Helvetica Neue Light" panose="02000403000000020004" pitchFamily="2" charset="0"/>
                    <a:ea typeface="Helvetica Neue Light" panose="02000403000000020004" pitchFamily="2" charset="0"/>
                  </a:rPr>
                  <a:t> is the statistical model (or likelihood), which must be given a probability function depending y</a:t>
                </a:r>
              </a:p>
              <a:p>
                <a:pPr marL="285750" indent="-285750">
                  <a:buFont typeface="Arial" panose="020B0604020202020204" pitchFamily="34" charset="0"/>
                  <a:buChar char="•"/>
                </a:pPr>
                <a14:m>
                  <m:oMath xmlns:m="http://schemas.openxmlformats.org/officeDocument/2006/math">
                    <m:r>
                      <m:rPr>
                        <m:sty m:val="p"/>
                      </m:rPr>
                      <a:rPr lang="en-GB">
                        <a:latin typeface="Cambria Math" panose="02040503050406030204" pitchFamily="18" charset="0"/>
                        <a:ea typeface="Helvetica Neue Light" panose="02000403000000020004" pitchFamily="2" charset="0"/>
                      </a:rPr>
                      <m:t>Pr</m:t>
                    </m:r>
                    <m:d>
                      <m:dPr>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θ</m:t>
                        </m:r>
                        <m:r>
                          <a:rPr lang="en-GB">
                            <a:latin typeface="Cambria Math" panose="02040503050406030204" pitchFamily="18" charset="0"/>
                            <a:ea typeface="Helvetica Neue Light" panose="02000403000000020004" pitchFamily="2" charset="0"/>
                          </a:rPr>
                          <m:t> | </m:t>
                        </m:r>
                        <m:r>
                          <m:rPr>
                            <m:sty m:val="p"/>
                          </m:rPr>
                          <a:rPr lang="en-GB">
                            <a:latin typeface="Cambria Math" panose="02040503050406030204" pitchFamily="18" charset="0"/>
                            <a:ea typeface="Helvetica Neue Light" panose="02000403000000020004" pitchFamily="2" charset="0"/>
                          </a:rPr>
                          <m:t>y</m:t>
                        </m:r>
                      </m:e>
                    </m:d>
                  </m:oMath>
                </a14:m>
                <a:r>
                  <a:rPr lang="en-GB" dirty="0">
                    <a:latin typeface="Helvetica Neue Light" panose="02000403000000020004" pitchFamily="2" charset="0"/>
                    <a:ea typeface="Helvetica Neue Light" panose="02000403000000020004" pitchFamily="2" charset="0"/>
                  </a:rPr>
                  <a:t> is the posterior density for the parameter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θ</m:t>
                    </m:r>
                  </m:oMath>
                </a14:m>
                <a:r>
                  <a:rPr lang="en-GB" dirty="0">
                    <a:latin typeface="Helvetica Neue Light" panose="02000403000000020004" pitchFamily="2" charset="0"/>
                    <a:ea typeface="Helvetica Neue Light" panose="02000403000000020004" pitchFamily="2" charset="0"/>
                  </a:rPr>
                  <a:t> </a:t>
                </a:r>
              </a:p>
            </p:txBody>
          </p:sp>
        </mc:Choice>
        <mc:Fallback xmlns="">
          <p:sp>
            <p:nvSpPr>
              <p:cNvPr id="15" name="TextBox 14">
                <a:extLst>
                  <a:ext uri="{FF2B5EF4-FFF2-40B4-BE49-F238E27FC236}">
                    <a16:creationId xmlns:a16="http://schemas.microsoft.com/office/drawing/2014/main" id="{3E3AE8B9-97E1-FA4D-BDE0-C847823C8FA8}"/>
                  </a:ext>
                </a:extLst>
              </p:cNvPr>
              <p:cNvSpPr txBox="1">
                <a:spLocks noRot="1" noChangeAspect="1" noMove="1" noResize="1" noEditPoints="1" noAdjustHandles="1" noChangeArrowheads="1" noChangeShapeType="1" noTextEdit="1"/>
              </p:cNvSpPr>
              <p:nvPr/>
            </p:nvSpPr>
            <p:spPr>
              <a:xfrm>
                <a:off x="740780" y="3347780"/>
                <a:ext cx="10525189" cy="1200329"/>
              </a:xfrm>
              <a:prstGeom prst="rect">
                <a:avLst/>
              </a:prstGeom>
              <a:blipFill>
                <a:blip r:embed="rId6"/>
                <a:stretch>
                  <a:fillRect l="-482" t="-2083" b="-6250"/>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A5A12896-953A-4845-AEBE-131A1077A714}"/>
              </a:ext>
            </a:extLst>
          </p:cNvPr>
          <p:cNvSpPr txBox="1"/>
          <p:nvPr/>
        </p:nvSpPr>
        <p:spPr>
          <a:xfrm>
            <a:off x="565496" y="4802827"/>
            <a:ext cx="11250452" cy="1754326"/>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Specifying the likelihood’s probability function is very easy. For the usual you only need to use </a:t>
            </a:r>
            <a:r>
              <a:rPr lang="en-GB" dirty="0">
                <a:highlight>
                  <a:srgbClr val="C0C0C0"/>
                </a:highlight>
                <a:latin typeface="Helvetica Neue Light" panose="02000403000000020004" pitchFamily="2" charset="0"/>
                <a:ea typeface="Helvetica Neue Light" panose="02000403000000020004" pitchFamily="2" charset="0"/>
              </a:rPr>
              <a:t>normal</a:t>
            </a:r>
            <a:r>
              <a:rPr lang="en-GB" dirty="0">
                <a:latin typeface="Helvetica Neue Light" panose="02000403000000020004" pitchFamily="2" charset="0"/>
                <a:ea typeface="Helvetica Neue Light" panose="02000403000000020004" pitchFamily="2" charset="0"/>
              </a:rPr>
              <a:t>, </a:t>
            </a:r>
            <a:r>
              <a:rPr lang="en-GB" dirty="0">
                <a:highlight>
                  <a:srgbClr val="C0C0C0"/>
                </a:highlight>
                <a:latin typeface="Helvetica Neue Light" panose="02000403000000020004" pitchFamily="2" charset="0"/>
                <a:ea typeface="Helvetica Neue Light" panose="02000403000000020004" pitchFamily="2" charset="0"/>
              </a:rPr>
              <a:t>Poisson</a:t>
            </a:r>
            <a:r>
              <a:rPr lang="en-GB" dirty="0">
                <a:latin typeface="Helvetica Neue Light" panose="02000403000000020004" pitchFamily="2" charset="0"/>
                <a:ea typeface="Helvetica Neue Light" panose="02000403000000020004" pitchFamily="2" charset="0"/>
              </a:rPr>
              <a:t> or </a:t>
            </a:r>
            <a:r>
              <a:rPr lang="en-GB" dirty="0">
                <a:highlight>
                  <a:srgbClr val="C0C0C0"/>
                </a:highlight>
                <a:latin typeface="Helvetica Neue Light" panose="02000403000000020004" pitchFamily="2" charset="0"/>
                <a:ea typeface="Helvetica Neue Light" panose="02000403000000020004" pitchFamily="2" charset="0"/>
              </a:rPr>
              <a:t>binomial</a:t>
            </a:r>
            <a:r>
              <a:rPr lang="en-GB" dirty="0">
                <a:latin typeface="Helvetica Neue Light" panose="02000403000000020004" pitchFamily="2" charset="0"/>
                <a:ea typeface="Helvetica Neue Light" panose="02000403000000020004" pitchFamily="2" charset="0"/>
              </a:rPr>
              <a:t> distribution because we often deal with these types of outcomes.</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We take the easier way out when specifying the probability function for the priors – here, we want to choose a function which, in turn, will lead to the posterior distribution PF being the same as the prior. This is what we call a </a:t>
            </a:r>
            <a:r>
              <a:rPr lang="en-GB" dirty="0">
                <a:highlight>
                  <a:srgbClr val="C0C0C0"/>
                </a:highlight>
                <a:latin typeface="Helvetica Neue Light" panose="02000403000000020004" pitchFamily="2" charset="0"/>
                <a:ea typeface="Helvetica Neue Light" panose="02000403000000020004" pitchFamily="2" charset="0"/>
              </a:rPr>
              <a:t>Conjugate</a:t>
            </a:r>
            <a:r>
              <a:rPr lang="en-GB" dirty="0">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204780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Back to the Bayes’ Theorem and re-writing the formula [2]</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33C7A18-624A-B84F-95CA-4B4FEFE7D876}"/>
                  </a:ext>
                </a:extLst>
              </p:cNvPr>
              <p:cNvSpPr txBox="1"/>
              <p:nvPr/>
            </p:nvSpPr>
            <p:spPr>
              <a:xfrm>
                <a:off x="587375" y="1846567"/>
                <a:ext cx="10802114"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For point or interval estimation of a parameter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θ</m:t>
                    </m:r>
                  </m:oMath>
                </a14:m>
                <a:r>
                  <a:rPr lang="en-GB" dirty="0">
                    <a:latin typeface="Helvetica Neue Light" panose="02000403000000020004" pitchFamily="2" charset="0"/>
                    <a:ea typeface="Helvetica Neue Light" panose="02000403000000020004" pitchFamily="2" charset="0"/>
                  </a:rPr>
                  <a:t>, the inference is based off:</a:t>
                </a:r>
              </a:p>
            </p:txBody>
          </p:sp>
        </mc:Choice>
        <mc:Fallback xmlns="">
          <p:sp>
            <p:nvSpPr>
              <p:cNvPr id="12" name="TextBox 11">
                <a:extLst>
                  <a:ext uri="{FF2B5EF4-FFF2-40B4-BE49-F238E27FC236}">
                    <a16:creationId xmlns:a16="http://schemas.microsoft.com/office/drawing/2014/main" id="{433C7A18-624A-B84F-95CA-4B4FEFE7D876}"/>
                  </a:ext>
                </a:extLst>
              </p:cNvPr>
              <p:cNvSpPr txBox="1">
                <a:spLocks noRot="1" noChangeAspect="1" noMove="1" noResize="1" noEditPoints="1" noAdjustHandles="1" noChangeArrowheads="1" noChangeShapeType="1" noTextEdit="1"/>
              </p:cNvSpPr>
              <p:nvPr/>
            </p:nvSpPr>
            <p:spPr>
              <a:xfrm>
                <a:off x="587375" y="1846567"/>
                <a:ext cx="10802114" cy="369332"/>
              </a:xfrm>
              <a:prstGeom prst="rect">
                <a:avLst/>
              </a:prstGeom>
              <a:blipFill>
                <a:blip r:embed="rId4"/>
                <a:stretch>
                  <a:fillRect l="-353"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F2862D-42F9-424A-B538-8D1A90FCF472}"/>
                  </a:ext>
                </a:extLst>
              </p:cNvPr>
              <p:cNvSpPr txBox="1"/>
              <p:nvPr/>
            </p:nvSpPr>
            <p:spPr>
              <a:xfrm>
                <a:off x="510797" y="2289239"/>
                <a:ext cx="4515178" cy="1106329"/>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y</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y</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Cambria Math" panose="02040503050406030204" pitchFamily="18" charset="0"/>
                            </a:rPr>
                            <m:t>θ</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y</m:t>
                          </m:r>
                          <m:r>
                            <a:rPr lang="en-GB" sz="1600" b="0" i="1" smtClean="0">
                              <a:latin typeface="Cambria Math" panose="02040503050406030204" pitchFamily="18" charset="0"/>
                              <a:ea typeface="Helvetica Neue Light" panose="02000403000000020004" pitchFamily="2" charset="0"/>
                            </a:rPr>
                            <m:t>)</m:t>
                          </m:r>
                        </m:den>
                      </m:f>
                      <m:r>
                        <a:rPr lang="en-GB" sz="1600" i="1">
                          <a:latin typeface="Cambria Math" panose="02040503050406030204" pitchFamily="18" charset="0"/>
                          <a:ea typeface="Cambria Math" panose="02040503050406030204" pitchFamily="18" charset="0"/>
                        </a:rPr>
                        <m:t>∝</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e>
                      </m:d>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endChr m:val="|"/>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y</m:t>
                          </m:r>
                          <m:r>
                            <a:rPr lang="en-GB" sz="1600" i="1">
                              <a:latin typeface="Cambria Math" panose="02040503050406030204" pitchFamily="18" charset="0"/>
                              <a:ea typeface="Helvetica Neue Light" panose="02000403000000020004" pitchFamily="2" charset="0"/>
                            </a:rPr>
                            <m:t> </m:t>
                          </m:r>
                        </m:e>
                      </m:d>
                      <m:r>
                        <a:rPr lang="en-GB" sz="1600" i="1">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Cambria Math" panose="02040503050406030204" pitchFamily="18" charset="0"/>
                        </a:rPr>
                        <m:t>θ</m:t>
                      </m:r>
                      <m:r>
                        <a:rPr lang="en-GB" sz="1600" i="1">
                          <a:latin typeface="Cambria Math" panose="02040503050406030204" pitchFamily="18" charset="0"/>
                          <a:ea typeface="Helvetica Neue Light" panose="02000403000000020004" pitchFamily="2" charset="0"/>
                        </a:rPr>
                        <m:t>)</m:t>
                      </m:r>
                    </m:oMath>
                  </m:oMathPara>
                </a14:m>
                <a:endParaRPr lang="en-GB" sz="1600" dirty="0">
                  <a:latin typeface="Helvetica Neue Light" panose="02000403000000020004" pitchFamily="2" charset="0"/>
                  <a:ea typeface="Helvetica Neue Light" panose="02000403000000020004" pitchFamily="2" charset="0"/>
                </a:endParaRPr>
              </a:p>
              <a:p>
                <a:pPr algn="ctr"/>
                <a:endParaRPr lang="en-GB" sz="1600" dirty="0">
                  <a:latin typeface="Helvetica Neue Light" panose="02000403000000020004" pitchFamily="2" charset="0"/>
                  <a:ea typeface="Helvetica Neue Light" panose="02000403000000020004" pitchFamily="2" charset="0"/>
                </a:endParaRPr>
              </a:p>
            </p:txBody>
          </p:sp>
        </mc:Choice>
        <mc:Fallback xmlns="">
          <p:sp>
            <p:nvSpPr>
              <p:cNvPr id="11" name="TextBox 10">
                <a:extLst>
                  <a:ext uri="{FF2B5EF4-FFF2-40B4-BE49-F238E27FC236}">
                    <a16:creationId xmlns:a16="http://schemas.microsoft.com/office/drawing/2014/main" id="{ADF2862D-42F9-424A-B538-8D1A90FCF472}"/>
                  </a:ext>
                </a:extLst>
              </p:cNvPr>
              <p:cNvSpPr txBox="1">
                <a:spLocks noRot="1" noChangeAspect="1" noMove="1" noResize="1" noEditPoints="1" noAdjustHandles="1" noChangeArrowheads="1" noChangeShapeType="1" noTextEdit="1"/>
              </p:cNvSpPr>
              <p:nvPr/>
            </p:nvSpPr>
            <p:spPr>
              <a:xfrm>
                <a:off x="510797" y="2289239"/>
                <a:ext cx="4515178" cy="1106329"/>
              </a:xfrm>
              <a:prstGeom prst="rect">
                <a:avLst/>
              </a:prstGeom>
              <a:blipFill>
                <a:blip r:embed="rId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3AE8B9-97E1-FA4D-BDE0-C847823C8FA8}"/>
                  </a:ext>
                </a:extLst>
              </p:cNvPr>
              <p:cNvSpPr txBox="1"/>
              <p:nvPr/>
            </p:nvSpPr>
            <p:spPr>
              <a:xfrm>
                <a:off x="740780" y="3347780"/>
                <a:ext cx="10525189" cy="1200329"/>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Where</a:t>
                </a:r>
              </a:p>
              <a:p>
                <a:pPr marL="285750" indent="-285750">
                  <a:buFont typeface="Arial" panose="020B0604020202020204" pitchFamily="34" charset="0"/>
                  <a:buChar char="•"/>
                </a:pPr>
                <a14:m>
                  <m:oMath xmlns:m="http://schemas.openxmlformats.org/officeDocument/2006/math">
                    <m:r>
                      <m:rPr>
                        <m:sty m:val="p"/>
                      </m:rPr>
                      <a:rPr lang="en-GB">
                        <a:latin typeface="Cambria Math" panose="02040503050406030204" pitchFamily="18" charset="0"/>
                        <a:ea typeface="Helvetica Neue Light" panose="02000403000000020004" pitchFamily="2" charset="0"/>
                      </a:rPr>
                      <m:t>Pr</m:t>
                    </m:r>
                    <m:d>
                      <m:dPr>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θ</m:t>
                        </m:r>
                      </m:e>
                    </m:d>
                  </m:oMath>
                </a14:m>
                <a:r>
                  <a:rPr lang="en-GB" dirty="0">
                    <a:latin typeface="Helvetica Neue Light" panose="02000403000000020004" pitchFamily="2" charset="0"/>
                    <a:ea typeface="Helvetica Neue Light" panose="02000403000000020004" pitchFamily="2" charset="0"/>
                  </a:rPr>
                  <a:t> is the prior density for the parameter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θ</m:t>
                    </m:r>
                  </m:oMath>
                </a14:m>
                <a:r>
                  <a:rPr lang="en-GB" dirty="0">
                    <a:latin typeface="Helvetica Neue Light" panose="02000403000000020004" pitchFamily="2" charset="0"/>
                    <a:ea typeface="Helvetica Neue Light" panose="02000403000000020004" pitchFamily="2" charset="0"/>
                  </a:rPr>
                  <a:t>, which must be given a prior probability function</a:t>
                </a:r>
              </a:p>
              <a:p>
                <a:pPr marL="285750" indent="-285750">
                  <a:buFont typeface="Arial" panose="020B0604020202020204" pitchFamily="34" charset="0"/>
                  <a:buChar char="•"/>
                </a:pPr>
                <a14:m>
                  <m:oMath xmlns:m="http://schemas.openxmlformats.org/officeDocument/2006/math">
                    <m:r>
                      <m:rPr>
                        <m:sty m:val="p"/>
                      </m:rPr>
                      <a:rPr lang="en-GB">
                        <a:latin typeface="Cambria Math" panose="02040503050406030204" pitchFamily="18" charset="0"/>
                        <a:ea typeface="Helvetica Neue Light" panose="02000403000000020004" pitchFamily="2" charset="0"/>
                      </a:rPr>
                      <m:t>Pr</m:t>
                    </m:r>
                    <m:d>
                      <m:dPr>
                        <m:endChr m:val="|"/>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y</m:t>
                        </m:r>
                        <m:r>
                          <a:rPr lang="en-GB" i="1">
                            <a:latin typeface="Cambria Math" panose="02040503050406030204" pitchFamily="18" charset="0"/>
                            <a:ea typeface="Helvetica Neue Light" panose="02000403000000020004" pitchFamily="2" charset="0"/>
                          </a:rPr>
                          <m:t> </m:t>
                        </m:r>
                      </m:e>
                    </m:d>
                    <m:r>
                      <a:rPr lang="en-GB" i="1">
                        <a:latin typeface="Cambria Math" panose="02040503050406030204" pitchFamily="18" charset="0"/>
                        <a:ea typeface="Helvetica Neue Light" panose="02000403000000020004" pitchFamily="2" charset="0"/>
                      </a:rPr>
                      <m:t> </m:t>
                    </m:r>
                    <m:r>
                      <m:rPr>
                        <m:sty m:val="p"/>
                      </m:rPr>
                      <a:rPr lang="en-GB">
                        <a:latin typeface="Cambria Math" panose="02040503050406030204" pitchFamily="18" charset="0"/>
                        <a:ea typeface="Cambria Math" panose="02040503050406030204" pitchFamily="18" charset="0"/>
                      </a:rPr>
                      <m:t>θ</m:t>
                    </m:r>
                    <m:r>
                      <a:rPr lang="en-GB" i="1">
                        <a:latin typeface="Cambria Math" panose="02040503050406030204" pitchFamily="18" charset="0"/>
                        <a:ea typeface="Helvetica Neue Light" panose="02000403000000020004" pitchFamily="2" charset="0"/>
                      </a:rPr>
                      <m:t>)</m:t>
                    </m:r>
                  </m:oMath>
                </a14:m>
                <a:r>
                  <a:rPr lang="en-GB" dirty="0">
                    <a:latin typeface="Helvetica Neue Light" panose="02000403000000020004" pitchFamily="2" charset="0"/>
                    <a:ea typeface="Helvetica Neue Light" panose="02000403000000020004" pitchFamily="2" charset="0"/>
                  </a:rPr>
                  <a:t> is the statistical model (or likelihood), which must be given a probability function depending y</a:t>
                </a:r>
              </a:p>
              <a:p>
                <a:pPr marL="285750" indent="-285750">
                  <a:buFont typeface="Arial" panose="020B0604020202020204" pitchFamily="34" charset="0"/>
                  <a:buChar char="•"/>
                </a:pPr>
                <a14:m>
                  <m:oMath xmlns:m="http://schemas.openxmlformats.org/officeDocument/2006/math">
                    <m:r>
                      <m:rPr>
                        <m:sty m:val="p"/>
                      </m:rPr>
                      <a:rPr lang="en-GB">
                        <a:latin typeface="Cambria Math" panose="02040503050406030204" pitchFamily="18" charset="0"/>
                        <a:ea typeface="Helvetica Neue Light" panose="02000403000000020004" pitchFamily="2" charset="0"/>
                      </a:rPr>
                      <m:t>Pr</m:t>
                    </m:r>
                    <m:d>
                      <m:dPr>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θ</m:t>
                        </m:r>
                        <m:r>
                          <a:rPr lang="en-GB">
                            <a:latin typeface="Cambria Math" panose="02040503050406030204" pitchFamily="18" charset="0"/>
                            <a:ea typeface="Helvetica Neue Light" panose="02000403000000020004" pitchFamily="2" charset="0"/>
                          </a:rPr>
                          <m:t> | </m:t>
                        </m:r>
                        <m:r>
                          <m:rPr>
                            <m:sty m:val="p"/>
                          </m:rPr>
                          <a:rPr lang="en-GB">
                            <a:latin typeface="Cambria Math" panose="02040503050406030204" pitchFamily="18" charset="0"/>
                            <a:ea typeface="Helvetica Neue Light" panose="02000403000000020004" pitchFamily="2" charset="0"/>
                          </a:rPr>
                          <m:t>y</m:t>
                        </m:r>
                      </m:e>
                    </m:d>
                  </m:oMath>
                </a14:m>
                <a:r>
                  <a:rPr lang="en-GB" dirty="0">
                    <a:latin typeface="Helvetica Neue Light" panose="02000403000000020004" pitchFamily="2" charset="0"/>
                    <a:ea typeface="Helvetica Neue Light" panose="02000403000000020004" pitchFamily="2" charset="0"/>
                  </a:rPr>
                  <a:t> is the posterior density for the parameter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θ</m:t>
                    </m:r>
                  </m:oMath>
                </a14:m>
                <a:r>
                  <a:rPr lang="en-GB" dirty="0">
                    <a:latin typeface="Helvetica Neue Light" panose="02000403000000020004" pitchFamily="2" charset="0"/>
                    <a:ea typeface="Helvetica Neue Light" panose="02000403000000020004" pitchFamily="2" charset="0"/>
                  </a:rPr>
                  <a:t> </a:t>
                </a:r>
              </a:p>
            </p:txBody>
          </p:sp>
        </mc:Choice>
        <mc:Fallback xmlns="">
          <p:sp>
            <p:nvSpPr>
              <p:cNvPr id="15" name="TextBox 14">
                <a:extLst>
                  <a:ext uri="{FF2B5EF4-FFF2-40B4-BE49-F238E27FC236}">
                    <a16:creationId xmlns:a16="http://schemas.microsoft.com/office/drawing/2014/main" id="{3E3AE8B9-97E1-FA4D-BDE0-C847823C8FA8}"/>
                  </a:ext>
                </a:extLst>
              </p:cNvPr>
              <p:cNvSpPr txBox="1">
                <a:spLocks noRot="1" noChangeAspect="1" noMove="1" noResize="1" noEditPoints="1" noAdjustHandles="1" noChangeArrowheads="1" noChangeShapeType="1" noTextEdit="1"/>
              </p:cNvSpPr>
              <p:nvPr/>
            </p:nvSpPr>
            <p:spPr>
              <a:xfrm>
                <a:off x="740780" y="3347780"/>
                <a:ext cx="10525189" cy="1200329"/>
              </a:xfrm>
              <a:prstGeom prst="rect">
                <a:avLst/>
              </a:prstGeom>
              <a:blipFill>
                <a:blip r:embed="rId6"/>
                <a:stretch>
                  <a:fillRect l="-482" t="-2083" b="-6250"/>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A5A12896-953A-4845-AEBE-131A1077A714}"/>
              </a:ext>
            </a:extLst>
          </p:cNvPr>
          <p:cNvSpPr txBox="1"/>
          <p:nvPr/>
        </p:nvSpPr>
        <p:spPr>
          <a:xfrm>
            <a:off x="565496" y="4802827"/>
            <a:ext cx="11250452" cy="1200329"/>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Specifying the likelihood’s probability function is very easy. Often, you will be using </a:t>
            </a:r>
            <a:r>
              <a:rPr lang="en-GB" dirty="0">
                <a:highlight>
                  <a:srgbClr val="C0C0C0"/>
                </a:highlight>
                <a:latin typeface="Helvetica Neue Light" panose="02000403000000020004" pitchFamily="2" charset="0"/>
                <a:ea typeface="Helvetica Neue Light" panose="02000403000000020004" pitchFamily="2" charset="0"/>
              </a:rPr>
              <a:t>normal</a:t>
            </a:r>
            <a:r>
              <a:rPr lang="en-GB" dirty="0">
                <a:latin typeface="Helvetica Neue Light" panose="02000403000000020004" pitchFamily="2" charset="0"/>
                <a:ea typeface="Helvetica Neue Light" panose="02000403000000020004" pitchFamily="2" charset="0"/>
              </a:rPr>
              <a:t>, </a:t>
            </a:r>
            <a:r>
              <a:rPr lang="en-GB" dirty="0">
                <a:highlight>
                  <a:srgbClr val="C0C0C0"/>
                </a:highlight>
                <a:latin typeface="Helvetica Neue Light" panose="02000403000000020004" pitchFamily="2" charset="0"/>
                <a:ea typeface="Helvetica Neue Light" panose="02000403000000020004" pitchFamily="2" charset="0"/>
              </a:rPr>
              <a:t>Poisson</a:t>
            </a:r>
            <a:r>
              <a:rPr lang="en-GB" dirty="0">
                <a:latin typeface="Helvetica Neue Light" panose="02000403000000020004" pitchFamily="2" charset="0"/>
                <a:ea typeface="Helvetica Neue Light" panose="02000403000000020004" pitchFamily="2" charset="0"/>
              </a:rPr>
              <a:t> or </a:t>
            </a:r>
            <a:r>
              <a:rPr lang="en-GB" dirty="0">
                <a:highlight>
                  <a:srgbClr val="C0C0C0"/>
                </a:highlight>
                <a:latin typeface="Helvetica Neue Light" panose="02000403000000020004" pitchFamily="2" charset="0"/>
                <a:ea typeface="Helvetica Neue Light" panose="02000403000000020004" pitchFamily="2" charset="0"/>
              </a:rPr>
              <a:t>binomial</a:t>
            </a:r>
            <a:r>
              <a:rPr lang="en-GB" dirty="0">
                <a:latin typeface="Helvetica Neue Light" panose="02000403000000020004" pitchFamily="2" charset="0"/>
                <a:ea typeface="Helvetica Neue Light" panose="02000403000000020004" pitchFamily="2" charset="0"/>
              </a:rPr>
              <a:t> distribution to deal continuous, counts, or binary outcomes respectively.</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 difficulty lies in the specification of the prior probability function. Here its entirely subjective.</a:t>
            </a:r>
          </a:p>
        </p:txBody>
      </p:sp>
      <p:pic>
        <p:nvPicPr>
          <p:cNvPr id="2" name="Picture 1">
            <a:extLst>
              <a:ext uri="{FF2B5EF4-FFF2-40B4-BE49-F238E27FC236}">
                <a16:creationId xmlns:a16="http://schemas.microsoft.com/office/drawing/2014/main" id="{870A50B7-A063-7A6B-D640-1899849537DD}"/>
              </a:ext>
            </a:extLst>
          </p:cNvPr>
          <p:cNvPicPr>
            <a:picLocks noChangeAspect="1"/>
          </p:cNvPicPr>
          <p:nvPr/>
        </p:nvPicPr>
        <p:blipFill>
          <a:blip r:embed="rId7"/>
          <a:stretch>
            <a:fillRect/>
          </a:stretch>
        </p:blipFill>
        <p:spPr>
          <a:xfrm>
            <a:off x="0" y="0"/>
            <a:ext cx="12192000" cy="970069"/>
          </a:xfrm>
          <a:prstGeom prst="rect">
            <a:avLst/>
          </a:prstGeom>
        </p:spPr>
      </p:pic>
    </p:spTree>
    <p:extLst>
      <p:ext uri="{BB962C8B-B14F-4D97-AF65-F5344CB8AC3E}">
        <p14:creationId xmlns:p14="http://schemas.microsoft.com/office/powerpoint/2010/main" val="2706282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Motivating example [1]:</a:t>
            </a:r>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EBC0ACF2-3831-1546-85A6-88748D08CE0B}"/>
              </a:ext>
            </a:extLst>
          </p:cNvPr>
          <p:cNvSpPr txBox="1"/>
          <p:nvPr/>
        </p:nvSpPr>
        <p:spPr>
          <a:xfrm>
            <a:off x="694482" y="1811577"/>
            <a:ext cx="7449155" cy="369332"/>
          </a:xfrm>
          <a:prstGeom prst="rect">
            <a:avLst/>
          </a:prstGeom>
          <a:noFill/>
        </p:spPr>
        <p:txBody>
          <a:bodyPr wrap="non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What is the probability (or prevalence) of infestation in Recife this year? </a:t>
            </a:r>
          </a:p>
        </p:txBody>
      </p:sp>
      <p:graphicFrame>
        <p:nvGraphicFramePr>
          <p:cNvPr id="8" name="Table 8">
            <a:extLst>
              <a:ext uri="{FF2B5EF4-FFF2-40B4-BE49-F238E27FC236}">
                <a16:creationId xmlns:a16="http://schemas.microsoft.com/office/drawing/2014/main" id="{4922BD0E-590A-A145-8176-659FED4309FE}"/>
              </a:ext>
            </a:extLst>
          </p:cNvPr>
          <p:cNvGraphicFramePr>
            <a:graphicFrameLocks noGrp="1"/>
          </p:cNvGraphicFramePr>
          <p:nvPr/>
        </p:nvGraphicFramePr>
        <p:xfrm>
          <a:off x="718951" y="2387523"/>
          <a:ext cx="8127999" cy="889000"/>
        </p:xfrm>
        <a:graphic>
          <a:graphicData uri="http://schemas.openxmlformats.org/drawingml/2006/table">
            <a:tbl>
              <a:tblPr firstRow="1" bandRow="1">
                <a:tableStyleId>{5940675A-B579-460E-94D1-54222C63F5DA}</a:tableStyleId>
              </a:tblPr>
              <a:tblGrid>
                <a:gridCol w="2991413">
                  <a:extLst>
                    <a:ext uri="{9D8B030D-6E8A-4147-A177-3AD203B41FA5}">
                      <a16:colId xmlns:a16="http://schemas.microsoft.com/office/drawing/2014/main" val="986689998"/>
                    </a:ext>
                  </a:extLst>
                </a:gridCol>
                <a:gridCol w="2427253">
                  <a:extLst>
                    <a:ext uri="{9D8B030D-6E8A-4147-A177-3AD203B41FA5}">
                      <a16:colId xmlns:a16="http://schemas.microsoft.com/office/drawing/2014/main" val="2679374957"/>
                    </a:ext>
                  </a:extLst>
                </a:gridCol>
                <a:gridCol w="2709333">
                  <a:extLst>
                    <a:ext uri="{9D8B030D-6E8A-4147-A177-3AD203B41FA5}">
                      <a16:colId xmlns:a16="http://schemas.microsoft.com/office/drawing/2014/main" val="1744234734"/>
                    </a:ext>
                  </a:extLst>
                </a:gridCol>
              </a:tblGrid>
              <a:tr h="370840">
                <a:tc>
                  <a:txBody>
                    <a:bodyPr/>
                    <a:lstStyle/>
                    <a:p>
                      <a:r>
                        <a:rPr lang="en-GB" sz="1400" b="1" i="0" dirty="0">
                          <a:latin typeface="HELVETICA NEUE LIGHT" panose="02000403000000020004" pitchFamily="2" charset="0"/>
                          <a:ea typeface="HELVETICA NEUE LIGHT" panose="02000403000000020004" pitchFamily="2" charset="0"/>
                        </a:rPr>
                        <a:t>Survey year: 05/2023</a:t>
                      </a:r>
                    </a:p>
                  </a:txBody>
                  <a:tcPr/>
                </a:tc>
                <a:tc>
                  <a:txBody>
                    <a:bodyPr/>
                    <a:lstStyle/>
                    <a:p>
                      <a:r>
                        <a:rPr lang="en-GB" sz="1400" b="1" i="0" dirty="0">
                          <a:latin typeface="HELVETICA NEUE LIGHT" panose="02000403000000020004" pitchFamily="2" charset="0"/>
                          <a:ea typeface="HELVETICA NEUE LIGHT" panose="02000403000000020004" pitchFamily="2" charset="0"/>
                        </a:rPr>
                        <a:t>Number properties detected with Aedes</a:t>
                      </a:r>
                    </a:p>
                  </a:txBody>
                  <a:tcPr/>
                </a:tc>
                <a:tc>
                  <a:txBody>
                    <a:bodyPr/>
                    <a:lstStyle/>
                    <a:p>
                      <a:r>
                        <a:rPr lang="en-GB" sz="1400" b="1" i="0" dirty="0">
                          <a:latin typeface="HELVETICA NEUE LIGHT" panose="02000403000000020004" pitchFamily="2" charset="0"/>
                          <a:ea typeface="HELVETICA NEUE LIGHT" panose="02000403000000020004" pitchFamily="2" charset="0"/>
                        </a:rPr>
                        <a:t>Overall number of properties surveyed</a:t>
                      </a:r>
                    </a:p>
                  </a:txBody>
                  <a:tcPr/>
                </a:tc>
                <a:extLst>
                  <a:ext uri="{0D108BD9-81ED-4DB2-BD59-A6C34878D82A}">
                    <a16:rowId xmlns:a16="http://schemas.microsoft.com/office/drawing/2014/main" val="2643310891"/>
                  </a:ext>
                </a:extLst>
              </a:tr>
              <a:tr h="370840">
                <a:tc>
                  <a:txBody>
                    <a:bodyPr/>
                    <a:lstStyle/>
                    <a:p>
                      <a:r>
                        <a:rPr lang="en-GB" sz="1400" b="0" i="0" dirty="0">
                          <a:latin typeface="Helvetica Neue Light" panose="02000403000000020004" pitchFamily="2" charset="0"/>
                          <a:ea typeface="Helvetica Neue Light" panose="02000403000000020004" pitchFamily="2" charset="0"/>
                        </a:rPr>
                        <a:t>* Most recent data collection effort.</a:t>
                      </a:r>
                    </a:p>
                  </a:txBody>
                  <a:tcPr/>
                </a:tc>
                <a:tc>
                  <a:txBody>
                    <a:bodyPr/>
                    <a:lstStyle/>
                    <a:p>
                      <a:r>
                        <a:rPr lang="en-GB" sz="1400" b="0" i="0" dirty="0">
                          <a:latin typeface="Helvetica Neue Light" panose="02000403000000020004" pitchFamily="2" charset="0"/>
                          <a:ea typeface="Helvetica Neue Light" panose="02000403000000020004" pitchFamily="2" charset="0"/>
                        </a:rPr>
                        <a:t>428</a:t>
                      </a:r>
                    </a:p>
                  </a:txBody>
                  <a:tcPr/>
                </a:tc>
                <a:tc>
                  <a:txBody>
                    <a:bodyPr/>
                    <a:lstStyle/>
                    <a:p>
                      <a:r>
                        <a:rPr lang="en-GB" sz="1400" b="0" i="0" dirty="0">
                          <a:latin typeface="Helvetica Neue Light" panose="02000403000000020004" pitchFamily="2" charset="0"/>
                          <a:ea typeface="Helvetica Neue Light" panose="02000403000000020004" pitchFamily="2" charset="0"/>
                        </a:rPr>
                        <a:t>976</a:t>
                      </a:r>
                    </a:p>
                  </a:txBody>
                  <a:tcPr/>
                </a:tc>
                <a:extLst>
                  <a:ext uri="{0D108BD9-81ED-4DB2-BD59-A6C34878D82A}">
                    <a16:rowId xmlns:a16="http://schemas.microsoft.com/office/drawing/2014/main" val="3912039559"/>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53DE03-5C3E-7E43-9E37-AC0FBC2DFEF4}"/>
                  </a:ext>
                </a:extLst>
              </p:cNvPr>
              <p:cNvSpPr txBox="1"/>
              <p:nvPr/>
            </p:nvSpPr>
            <p:spPr>
              <a:xfrm>
                <a:off x="694482" y="3578451"/>
                <a:ext cx="9747966" cy="1384995"/>
              </a:xfrm>
              <a:prstGeom prst="rect">
                <a:avLst/>
              </a:prstGeom>
              <a:noFill/>
            </p:spPr>
            <p:txBody>
              <a:bodyPr wrap="square" rtlCol="0">
                <a:spAutoFit/>
              </a:bodyPr>
              <a:lstStyle/>
              <a:p>
                <a:pPr algn="l"/>
                <a:r>
                  <a:rPr lang="en-GB" sz="1400" b="1" dirty="0">
                    <a:latin typeface="Helvetica Neue Light" panose="02000403000000020004" pitchFamily="2" charset="0"/>
                    <a:ea typeface="Helvetica Neue Light" panose="02000403000000020004" pitchFamily="2" charset="0"/>
                  </a:rPr>
                  <a:t>Important Information:</a:t>
                </a:r>
              </a:p>
              <a:p>
                <a:pPr marL="285750" indent="-285750">
                  <a:buFont typeface="Arial" panose="020B0604020202020204" pitchFamily="34" charset="0"/>
                  <a:buChar char="•"/>
                </a:pPr>
                <a14:m>
                  <m:oMath xmlns:m="http://schemas.openxmlformats.org/officeDocument/2006/math">
                    <m:r>
                      <m:rPr>
                        <m:sty m:val="p"/>
                      </m:rPr>
                      <a:rPr lang="en-GB" sz="1400" b="0" i="0" smtClean="0">
                        <a:latin typeface="Cambria Math" panose="02040503050406030204" pitchFamily="18" charset="0"/>
                        <a:ea typeface="Helvetica Neue Light" panose="02000403000000020004" pitchFamily="2" charset="0"/>
                      </a:rPr>
                      <m:t>y</m:t>
                    </m:r>
                  </m:oMath>
                </a14:m>
                <a:r>
                  <a:rPr lang="en-GB" sz="1400" dirty="0">
                    <a:latin typeface="Helvetica Neue Light" panose="02000403000000020004" pitchFamily="2" charset="0"/>
                    <a:ea typeface="Helvetica Neue Light" panose="02000403000000020004" pitchFamily="2" charset="0"/>
                  </a:rPr>
                  <a:t> represent the number of infested properties (428)</a:t>
                </a:r>
              </a:p>
              <a:p>
                <a:pPr marL="285750" indent="-285750">
                  <a:buFont typeface="Arial" panose="020B0604020202020204" pitchFamily="34" charset="0"/>
                  <a:buChar char="•"/>
                </a:pPr>
                <a14:m>
                  <m:oMath xmlns:m="http://schemas.openxmlformats.org/officeDocument/2006/math">
                    <m:r>
                      <m:rPr>
                        <m:sty m:val="p"/>
                      </m:rPr>
                      <a:rPr lang="en-GB" sz="1400" i="1" smtClean="0">
                        <a:latin typeface="Cambria Math" panose="02040503050406030204" pitchFamily="18" charset="0"/>
                        <a:ea typeface="Helvetica Neue Light" panose="02000403000000020004" pitchFamily="2" charset="0"/>
                      </a:rPr>
                      <m:t>n</m:t>
                    </m:r>
                  </m:oMath>
                </a14:m>
                <a:r>
                  <a:rPr lang="en-GB" sz="1400" dirty="0">
                    <a:latin typeface="Helvetica Neue Light" panose="02000403000000020004" pitchFamily="2" charset="0"/>
                    <a:ea typeface="Helvetica Neue Light" panose="02000403000000020004" pitchFamily="2" charset="0"/>
                  </a:rPr>
                  <a:t> represent the overall number of properties surveyed (976)</a:t>
                </a:r>
              </a:p>
              <a:p>
                <a:pPr marL="285750" indent="-285750">
                  <a:buFont typeface="Arial" panose="020B0604020202020204" pitchFamily="34" charset="0"/>
                  <a:buChar char="•"/>
                </a:pP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θ</m:t>
                    </m:r>
                  </m:oMath>
                </a14:m>
                <a:r>
                  <a:rPr lang="en-GB" sz="1400" dirty="0">
                    <a:latin typeface="Helvetica Neue Light" panose="02000403000000020004" pitchFamily="2" charset="0"/>
                    <a:ea typeface="Helvetica Neue Light" panose="02000403000000020004" pitchFamily="2" charset="0"/>
                  </a:rPr>
                  <a:t> represent the unknown probability (or prevalence) of infestation</a:t>
                </a:r>
              </a:p>
              <a:p>
                <a:pPr marL="285750" indent="-285750">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Prior information for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θ</m:t>
                    </m:r>
                  </m:oMath>
                </a14:m>
                <a:r>
                  <a:rPr lang="en-GB" sz="1400" dirty="0">
                    <a:latin typeface="Helvetica Neue Light" panose="02000403000000020004" pitchFamily="2" charset="0"/>
                    <a:ea typeface="Helvetica Neue Light" panose="02000403000000020004" pitchFamily="2" charset="0"/>
                  </a:rPr>
                  <a:t> (i.e., our knowledge or belief) is assumed 0.20 (in most cases, the prevalence from past research is often this value of 20-25%. </a:t>
                </a:r>
              </a:p>
            </p:txBody>
          </p:sp>
        </mc:Choice>
        <mc:Fallback xmlns="">
          <p:sp>
            <p:nvSpPr>
              <p:cNvPr id="11" name="TextBox 10">
                <a:extLst>
                  <a:ext uri="{FF2B5EF4-FFF2-40B4-BE49-F238E27FC236}">
                    <a16:creationId xmlns:a16="http://schemas.microsoft.com/office/drawing/2014/main" id="{D253DE03-5C3E-7E43-9E37-AC0FBC2DFEF4}"/>
                  </a:ext>
                </a:extLst>
              </p:cNvPr>
              <p:cNvSpPr txBox="1">
                <a:spLocks noRot="1" noChangeAspect="1" noMove="1" noResize="1" noEditPoints="1" noAdjustHandles="1" noChangeArrowheads="1" noChangeShapeType="1" noTextEdit="1"/>
              </p:cNvSpPr>
              <p:nvPr/>
            </p:nvSpPr>
            <p:spPr>
              <a:xfrm>
                <a:off x="694482" y="3578451"/>
                <a:ext cx="9747966" cy="1384995"/>
              </a:xfrm>
              <a:prstGeom prst="rect">
                <a:avLst/>
              </a:prstGeom>
              <a:blipFill>
                <a:blip r:embed="rId2"/>
                <a:stretch>
                  <a:fillRect l="-130" t="-909"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4FAE748-1FE2-D146-AD64-BAC2DA39AA09}"/>
                  </a:ext>
                </a:extLst>
              </p:cNvPr>
              <p:cNvSpPr txBox="1"/>
              <p:nvPr/>
            </p:nvSpPr>
            <p:spPr>
              <a:xfrm>
                <a:off x="8968853" y="1063594"/>
                <a:ext cx="3134934" cy="910762"/>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left"/>
                    </m:oMathParaPr>
                    <m:oMath xmlns:m="http://schemas.openxmlformats.org/officeDocument/2006/math">
                      <m:r>
                        <m:rPr>
                          <m:sty m:val="p"/>
                        </m:rPr>
                        <a:rPr lang="en-GB" sz="1000" b="0" i="0" smtClean="0">
                          <a:latin typeface="Cambria Math" panose="02040503050406030204" pitchFamily="18" charset="0"/>
                          <a:ea typeface="Helvetica Neue Light" panose="02000403000000020004" pitchFamily="2" charset="0"/>
                        </a:rPr>
                        <m:t>Pr</m:t>
                      </m:r>
                      <m:d>
                        <m:dPr>
                          <m:ctrlPr>
                            <a:rPr lang="en-GB" sz="1000" b="0" i="1" smtClean="0">
                              <a:latin typeface="Cambria Math" panose="02040503050406030204" pitchFamily="18" charset="0"/>
                              <a:ea typeface="Helvetica Neue Light" panose="02000403000000020004" pitchFamily="2" charset="0"/>
                            </a:rPr>
                          </m:ctrlPr>
                        </m:dPr>
                        <m:e>
                          <m:r>
                            <m:rPr>
                              <m:sty m:val="p"/>
                            </m:rPr>
                            <a:rPr lang="en-GB" sz="1000">
                              <a:latin typeface="Cambria Math" panose="02040503050406030204" pitchFamily="18" charset="0"/>
                              <a:ea typeface="Helvetica Neue Light" panose="02000403000000020004" pitchFamily="2" charset="0"/>
                            </a:rPr>
                            <m:t>θ</m:t>
                          </m:r>
                          <m:r>
                            <a:rPr lang="en-GB" sz="1000" b="0" i="0" smtClean="0">
                              <a:latin typeface="Cambria Math" panose="02040503050406030204" pitchFamily="18" charset="0"/>
                              <a:ea typeface="Helvetica Neue Light" panose="02000403000000020004" pitchFamily="2" charset="0"/>
                            </a:rPr>
                            <m:t> | </m:t>
                          </m:r>
                          <m:r>
                            <m:rPr>
                              <m:sty m:val="p"/>
                            </m:rPr>
                            <a:rPr lang="en-GB" sz="1000" b="0" i="0" smtClean="0">
                              <a:latin typeface="Cambria Math" panose="02040503050406030204" pitchFamily="18" charset="0"/>
                              <a:ea typeface="Helvetica Neue Light" panose="02000403000000020004" pitchFamily="2" charset="0"/>
                            </a:rPr>
                            <m:t>y</m:t>
                          </m:r>
                        </m:e>
                      </m:d>
                      <m:r>
                        <a:rPr lang="en-GB" sz="1000" b="0" i="0" smtClean="0">
                          <a:latin typeface="Cambria Math" panose="02040503050406030204" pitchFamily="18" charset="0"/>
                          <a:ea typeface="Helvetica Neue Light" panose="02000403000000020004" pitchFamily="2" charset="0"/>
                        </a:rPr>
                        <m:t>= </m:t>
                      </m:r>
                      <m:f>
                        <m:fPr>
                          <m:ctrlPr>
                            <a:rPr lang="en-GB" sz="1000" b="0" i="1" smtClean="0">
                              <a:latin typeface="Cambria Math" panose="02040503050406030204" pitchFamily="18" charset="0"/>
                              <a:ea typeface="Helvetica Neue Light" panose="02000403000000020004" pitchFamily="2" charset="0"/>
                            </a:rPr>
                          </m:ctrlPr>
                        </m:fPr>
                        <m:num>
                          <m:r>
                            <m:rPr>
                              <m:sty m:val="p"/>
                            </m:rPr>
                            <a:rPr lang="en-GB" sz="1000" b="0" i="0" smtClean="0">
                              <a:latin typeface="Cambria Math" panose="02040503050406030204" pitchFamily="18" charset="0"/>
                              <a:ea typeface="Helvetica Neue Light" panose="02000403000000020004" pitchFamily="2" charset="0"/>
                            </a:rPr>
                            <m:t>Pr</m:t>
                          </m:r>
                          <m:d>
                            <m:dPr>
                              <m:ctrlPr>
                                <a:rPr lang="en-GB" sz="1000" b="0" i="1" smtClean="0">
                                  <a:latin typeface="Cambria Math" panose="02040503050406030204" pitchFamily="18" charset="0"/>
                                  <a:ea typeface="Helvetica Neue Light" panose="02000403000000020004" pitchFamily="2" charset="0"/>
                                </a:rPr>
                              </m:ctrlPr>
                            </m:dPr>
                            <m:e>
                              <m:r>
                                <m:rPr>
                                  <m:sty m:val="p"/>
                                </m:rPr>
                                <a:rPr lang="en-GB" sz="1000">
                                  <a:latin typeface="Cambria Math" panose="02040503050406030204" pitchFamily="18" charset="0"/>
                                  <a:ea typeface="Helvetica Neue Light" panose="02000403000000020004" pitchFamily="2" charset="0"/>
                                </a:rPr>
                                <m:t>θ</m:t>
                              </m:r>
                            </m:e>
                          </m:d>
                          <m:r>
                            <a:rPr lang="en-GB" sz="1000" b="0" i="0" smtClean="0">
                              <a:latin typeface="Cambria Math" panose="02040503050406030204" pitchFamily="18" charset="0"/>
                              <a:ea typeface="Helvetica Neue Light" panose="02000403000000020004" pitchFamily="2" charset="0"/>
                            </a:rPr>
                            <m:t> </m:t>
                          </m:r>
                          <m:r>
                            <m:rPr>
                              <m:sty m:val="p"/>
                            </m:rPr>
                            <a:rPr lang="en-GB" sz="1000" b="0" i="0" smtClean="0">
                              <a:latin typeface="Cambria Math" panose="02040503050406030204" pitchFamily="18" charset="0"/>
                              <a:ea typeface="Helvetica Neue Light" panose="02000403000000020004" pitchFamily="2" charset="0"/>
                            </a:rPr>
                            <m:t>Pr</m:t>
                          </m:r>
                          <m:d>
                            <m:dPr>
                              <m:endChr m:val="|"/>
                              <m:ctrlPr>
                                <a:rPr lang="en-GB" sz="1000" b="0" i="1" smtClean="0">
                                  <a:latin typeface="Cambria Math" panose="02040503050406030204" pitchFamily="18" charset="0"/>
                                  <a:ea typeface="Helvetica Neue Light" panose="02000403000000020004" pitchFamily="2" charset="0"/>
                                </a:rPr>
                              </m:ctrlPr>
                            </m:dPr>
                            <m:e>
                              <m:r>
                                <m:rPr>
                                  <m:sty m:val="p"/>
                                </m:rPr>
                                <a:rPr lang="en-GB" sz="1000" b="0" i="0" smtClean="0">
                                  <a:latin typeface="Cambria Math" panose="02040503050406030204" pitchFamily="18" charset="0"/>
                                  <a:ea typeface="Helvetica Neue Light" panose="02000403000000020004" pitchFamily="2" charset="0"/>
                                </a:rPr>
                                <m:t>y</m:t>
                              </m:r>
                              <m:r>
                                <a:rPr lang="en-GB" sz="1000" b="0" i="1" smtClean="0">
                                  <a:latin typeface="Cambria Math" panose="02040503050406030204" pitchFamily="18" charset="0"/>
                                  <a:ea typeface="Helvetica Neue Light" panose="02000403000000020004" pitchFamily="2" charset="0"/>
                                </a:rPr>
                                <m:t> </m:t>
                              </m:r>
                            </m:e>
                          </m:d>
                          <m:r>
                            <a:rPr lang="en-GB" sz="1000" b="0" i="1" smtClean="0">
                              <a:latin typeface="Cambria Math" panose="02040503050406030204" pitchFamily="18" charset="0"/>
                              <a:ea typeface="Helvetica Neue Light" panose="02000403000000020004" pitchFamily="2" charset="0"/>
                            </a:rPr>
                            <m:t> </m:t>
                          </m:r>
                          <m:r>
                            <m:rPr>
                              <m:sty m:val="p"/>
                            </m:rPr>
                            <a:rPr lang="en-GB" sz="1000" b="0" i="0" smtClean="0">
                              <a:latin typeface="Cambria Math" panose="02040503050406030204" pitchFamily="18" charset="0"/>
                              <a:ea typeface="Cambria Math" panose="02040503050406030204" pitchFamily="18" charset="0"/>
                            </a:rPr>
                            <m:t>θ</m:t>
                          </m:r>
                          <m:r>
                            <a:rPr lang="en-GB" sz="1000" b="0" i="1" smtClean="0">
                              <a:latin typeface="Cambria Math" panose="02040503050406030204" pitchFamily="18" charset="0"/>
                              <a:ea typeface="Helvetica Neue Light" panose="02000403000000020004" pitchFamily="2" charset="0"/>
                            </a:rPr>
                            <m:t>)</m:t>
                          </m:r>
                        </m:num>
                        <m:den>
                          <m:r>
                            <m:rPr>
                              <m:sty m:val="p"/>
                            </m:rPr>
                            <a:rPr lang="en-GB" sz="1000" b="0" i="0" smtClean="0">
                              <a:latin typeface="Cambria Math" panose="02040503050406030204" pitchFamily="18" charset="0"/>
                              <a:ea typeface="Helvetica Neue Light" panose="02000403000000020004" pitchFamily="2" charset="0"/>
                            </a:rPr>
                            <m:t>Pr</m:t>
                          </m:r>
                          <m:r>
                            <a:rPr lang="en-GB" sz="1000" b="0" i="1" smtClean="0">
                              <a:latin typeface="Cambria Math" panose="02040503050406030204" pitchFamily="18" charset="0"/>
                              <a:ea typeface="Helvetica Neue Light" panose="02000403000000020004" pitchFamily="2" charset="0"/>
                            </a:rPr>
                            <m:t>⁡(</m:t>
                          </m:r>
                          <m:r>
                            <m:rPr>
                              <m:sty m:val="p"/>
                            </m:rPr>
                            <a:rPr lang="en-GB" sz="1000" b="0" i="0" smtClean="0">
                              <a:latin typeface="Cambria Math" panose="02040503050406030204" pitchFamily="18" charset="0"/>
                              <a:ea typeface="Helvetica Neue Light" panose="02000403000000020004" pitchFamily="2" charset="0"/>
                            </a:rPr>
                            <m:t>y</m:t>
                          </m:r>
                          <m:r>
                            <a:rPr lang="en-GB" sz="1000" b="0" i="1" smtClean="0">
                              <a:latin typeface="Cambria Math" panose="02040503050406030204" pitchFamily="18" charset="0"/>
                              <a:ea typeface="Helvetica Neue Light" panose="02000403000000020004" pitchFamily="2" charset="0"/>
                            </a:rPr>
                            <m:t>)</m:t>
                          </m:r>
                        </m:den>
                      </m:f>
                      <m:r>
                        <a:rPr lang="en-GB" sz="1000" b="0" i="1" smtClean="0">
                          <a:latin typeface="Cambria Math" panose="02040503050406030204" pitchFamily="18" charset="0"/>
                          <a:ea typeface="Helvetica Neue Light" panose="02000403000000020004" pitchFamily="2" charset="0"/>
                        </a:rPr>
                        <m:t> </m:t>
                      </m:r>
                      <m:r>
                        <a:rPr lang="en-GB" sz="1000" i="1">
                          <a:latin typeface="Cambria Math" panose="02040503050406030204" pitchFamily="18" charset="0"/>
                          <a:ea typeface="Cambria Math" panose="02040503050406030204" pitchFamily="18" charset="0"/>
                        </a:rPr>
                        <m:t>∝</m:t>
                      </m:r>
                      <m:r>
                        <a:rPr lang="en-GB" sz="1000">
                          <a:latin typeface="Cambria Math" panose="02040503050406030204" pitchFamily="18" charset="0"/>
                          <a:ea typeface="Helvetica Neue Light" panose="02000403000000020004" pitchFamily="2" charset="0"/>
                        </a:rPr>
                        <m:t> </m:t>
                      </m:r>
                      <m:r>
                        <m:rPr>
                          <m:sty m:val="p"/>
                        </m:rPr>
                        <a:rPr lang="en-GB" sz="1000">
                          <a:latin typeface="Cambria Math" panose="02040503050406030204" pitchFamily="18" charset="0"/>
                          <a:ea typeface="Helvetica Neue Light" panose="02000403000000020004" pitchFamily="2" charset="0"/>
                        </a:rPr>
                        <m:t>Pr</m:t>
                      </m:r>
                      <m:d>
                        <m:dPr>
                          <m:ctrlPr>
                            <a:rPr lang="en-GB" sz="1000" i="1">
                              <a:latin typeface="Cambria Math" panose="02040503050406030204" pitchFamily="18" charset="0"/>
                              <a:ea typeface="Helvetica Neue Light" panose="02000403000000020004" pitchFamily="2" charset="0"/>
                            </a:rPr>
                          </m:ctrlPr>
                        </m:dPr>
                        <m:e>
                          <m:r>
                            <m:rPr>
                              <m:sty m:val="p"/>
                            </m:rPr>
                            <a:rPr lang="en-GB" sz="1000">
                              <a:latin typeface="Cambria Math" panose="02040503050406030204" pitchFamily="18" charset="0"/>
                              <a:ea typeface="Helvetica Neue Light" panose="02000403000000020004" pitchFamily="2" charset="0"/>
                            </a:rPr>
                            <m:t>θ</m:t>
                          </m:r>
                        </m:e>
                      </m:d>
                      <m:r>
                        <a:rPr lang="en-GB" sz="1000">
                          <a:latin typeface="Cambria Math" panose="02040503050406030204" pitchFamily="18" charset="0"/>
                          <a:ea typeface="Helvetica Neue Light" panose="02000403000000020004" pitchFamily="2" charset="0"/>
                        </a:rPr>
                        <m:t> </m:t>
                      </m:r>
                      <m:r>
                        <m:rPr>
                          <m:sty m:val="p"/>
                        </m:rPr>
                        <a:rPr lang="en-GB" sz="1000">
                          <a:latin typeface="Cambria Math" panose="02040503050406030204" pitchFamily="18" charset="0"/>
                          <a:ea typeface="Helvetica Neue Light" panose="02000403000000020004" pitchFamily="2" charset="0"/>
                        </a:rPr>
                        <m:t>Pr</m:t>
                      </m:r>
                      <m:d>
                        <m:dPr>
                          <m:endChr m:val="|"/>
                          <m:ctrlPr>
                            <a:rPr lang="en-GB" sz="1000" i="1">
                              <a:latin typeface="Cambria Math" panose="02040503050406030204" pitchFamily="18" charset="0"/>
                              <a:ea typeface="Helvetica Neue Light" panose="02000403000000020004" pitchFamily="2" charset="0"/>
                            </a:rPr>
                          </m:ctrlPr>
                        </m:dPr>
                        <m:e>
                          <m:r>
                            <m:rPr>
                              <m:sty m:val="p"/>
                            </m:rPr>
                            <a:rPr lang="en-GB" sz="1000">
                              <a:latin typeface="Cambria Math" panose="02040503050406030204" pitchFamily="18" charset="0"/>
                              <a:ea typeface="Helvetica Neue Light" panose="02000403000000020004" pitchFamily="2" charset="0"/>
                            </a:rPr>
                            <m:t>y</m:t>
                          </m:r>
                          <m:r>
                            <a:rPr lang="en-GB" sz="1000" i="1">
                              <a:latin typeface="Cambria Math" panose="02040503050406030204" pitchFamily="18" charset="0"/>
                              <a:ea typeface="Helvetica Neue Light" panose="02000403000000020004" pitchFamily="2" charset="0"/>
                            </a:rPr>
                            <m:t> </m:t>
                          </m:r>
                        </m:e>
                      </m:d>
                      <m:r>
                        <a:rPr lang="en-GB" sz="1000" i="1">
                          <a:latin typeface="Cambria Math" panose="02040503050406030204" pitchFamily="18" charset="0"/>
                          <a:ea typeface="Helvetica Neue Light" panose="02000403000000020004" pitchFamily="2" charset="0"/>
                        </a:rPr>
                        <m:t> </m:t>
                      </m:r>
                      <m:r>
                        <m:rPr>
                          <m:sty m:val="p"/>
                        </m:rPr>
                        <a:rPr lang="en-GB" sz="1000">
                          <a:latin typeface="Cambria Math" panose="02040503050406030204" pitchFamily="18" charset="0"/>
                          <a:ea typeface="Cambria Math" panose="02040503050406030204" pitchFamily="18" charset="0"/>
                        </a:rPr>
                        <m:t>θ</m:t>
                      </m:r>
                      <m:r>
                        <a:rPr lang="en-GB" sz="1000" i="1">
                          <a:latin typeface="Cambria Math" panose="02040503050406030204" pitchFamily="18" charset="0"/>
                          <a:ea typeface="Helvetica Neue Light" panose="02000403000000020004" pitchFamily="2" charset="0"/>
                        </a:rPr>
                        <m:t>)</m:t>
                      </m:r>
                    </m:oMath>
                  </m:oMathPara>
                </a14:m>
                <a:endParaRPr lang="en-GB" sz="1000" dirty="0">
                  <a:latin typeface="Helvetica Neue Light" panose="02000403000000020004" pitchFamily="2" charset="0"/>
                  <a:ea typeface="Helvetica Neue Light" panose="02000403000000020004" pitchFamily="2" charset="0"/>
                </a:endParaRPr>
              </a:p>
              <a:p>
                <a:pPr algn="ctr"/>
                <a:endParaRPr lang="en-GB" sz="1600" dirty="0">
                  <a:latin typeface="Helvetica Neue Light" panose="02000403000000020004" pitchFamily="2" charset="0"/>
                  <a:ea typeface="Helvetica Neue Light" panose="02000403000000020004" pitchFamily="2" charset="0"/>
                </a:endParaRPr>
              </a:p>
            </p:txBody>
          </p:sp>
        </mc:Choice>
        <mc:Fallback xmlns="">
          <p:sp>
            <p:nvSpPr>
              <p:cNvPr id="12" name="TextBox 11">
                <a:extLst>
                  <a:ext uri="{FF2B5EF4-FFF2-40B4-BE49-F238E27FC236}">
                    <a16:creationId xmlns:a16="http://schemas.microsoft.com/office/drawing/2014/main" id="{A4FAE748-1FE2-D146-AD64-BAC2DA39AA09}"/>
                  </a:ext>
                </a:extLst>
              </p:cNvPr>
              <p:cNvSpPr txBox="1">
                <a:spLocks noRot="1" noChangeAspect="1" noMove="1" noResize="1" noEditPoints="1" noAdjustHandles="1" noChangeArrowheads="1" noChangeShapeType="1" noTextEdit="1"/>
              </p:cNvSpPr>
              <p:nvPr/>
            </p:nvSpPr>
            <p:spPr>
              <a:xfrm>
                <a:off x="8968853" y="1063594"/>
                <a:ext cx="3134934" cy="91076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132DE4-7B3B-1849-8C0D-A329A07AEDB1}"/>
                  </a:ext>
                </a:extLst>
              </p:cNvPr>
              <p:cNvSpPr txBox="1"/>
              <p:nvPr/>
            </p:nvSpPr>
            <p:spPr>
              <a:xfrm>
                <a:off x="718951" y="5052620"/>
                <a:ext cx="10871810" cy="845616"/>
              </a:xfrm>
              <a:prstGeom prst="rect">
                <a:avLst/>
              </a:prstGeom>
              <a:no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Likelihood function: </a:t>
                </a:r>
                <a14:m>
                  <m:oMath xmlns:m="http://schemas.openxmlformats.org/officeDocument/2006/math">
                    <m:r>
                      <m:rPr>
                        <m:sty m:val="p"/>
                      </m:rPr>
                      <a:rPr lang="en-GB" sz="1400">
                        <a:latin typeface="Cambria Math" panose="02040503050406030204" pitchFamily="18" charset="0"/>
                        <a:ea typeface="Helvetica Neue Light" panose="02000403000000020004" pitchFamily="2" charset="0"/>
                      </a:rPr>
                      <m:t>P</m:t>
                    </m:r>
                    <m:d>
                      <m:dPr>
                        <m:endChr m:val="|"/>
                        <m:ctrlPr>
                          <a:rPr lang="en-GB" sz="1400" i="1">
                            <a:latin typeface="Cambria Math" panose="02040503050406030204" pitchFamily="18" charset="0"/>
                            <a:ea typeface="Helvetica Neue Light" panose="02000403000000020004" pitchFamily="2" charset="0"/>
                          </a:rPr>
                        </m:ctrlPr>
                      </m:dPr>
                      <m:e>
                        <m:r>
                          <m:rPr>
                            <m:sty m:val="p"/>
                          </m:rPr>
                          <a:rPr lang="en-GB" sz="1400">
                            <a:latin typeface="Cambria Math" panose="02040503050406030204" pitchFamily="18" charset="0"/>
                            <a:ea typeface="Helvetica Neue Light" panose="02000403000000020004" pitchFamily="2" charset="0"/>
                          </a:rPr>
                          <m:t>y</m:t>
                        </m:r>
                        <m:r>
                          <a:rPr lang="en-GB" sz="1400" i="1">
                            <a:latin typeface="Cambria Math" panose="02040503050406030204" pitchFamily="18" charset="0"/>
                            <a:ea typeface="Helvetica Neue Light" panose="02000403000000020004" pitchFamily="2" charset="0"/>
                          </a:rPr>
                          <m:t> </m:t>
                        </m:r>
                      </m:e>
                    </m:d>
                    <m:r>
                      <a:rPr lang="en-GB" sz="1400" i="1">
                        <a:latin typeface="Cambria Math" panose="02040503050406030204" pitchFamily="18" charset="0"/>
                        <a:ea typeface="Helvetica Neue Light" panose="02000403000000020004" pitchFamily="2" charset="0"/>
                      </a:rPr>
                      <m:t> </m:t>
                    </m:r>
                    <m:r>
                      <m:rPr>
                        <m:sty m:val="p"/>
                      </m:rPr>
                      <a:rPr lang="en-GB" sz="1400">
                        <a:latin typeface="Cambria Math" panose="02040503050406030204" pitchFamily="18" charset="0"/>
                        <a:ea typeface="Cambria Math" panose="02040503050406030204" pitchFamily="18" charset="0"/>
                      </a:rPr>
                      <m:t>θ</m:t>
                    </m:r>
                    <m:r>
                      <a:rPr lang="en-GB" sz="1400" i="1">
                        <a:latin typeface="Cambria Math" panose="02040503050406030204" pitchFamily="18" charset="0"/>
                        <a:ea typeface="Helvetica Neue Light" panose="02000403000000020004" pitchFamily="2" charset="0"/>
                      </a:rPr>
                      <m:t>)</m:t>
                    </m:r>
                  </m:oMath>
                </a14:m>
                <a:r>
                  <a:rPr lang="en-GB" sz="1400" dirty="0">
                    <a:latin typeface="Helvetica Neue Light" panose="02000403000000020004" pitchFamily="2" charset="0"/>
                    <a:ea typeface="Helvetica Neue Light" panose="02000403000000020004" pitchFamily="2" charset="0"/>
                  </a:rPr>
                  <a:t> = </a:t>
                </a:r>
                <a14:m>
                  <m:oMath xmlns:m="http://schemas.openxmlformats.org/officeDocument/2006/math">
                    <m:d>
                      <m:dPr>
                        <m:ctrlPr>
                          <a:rPr lang="en-GB" sz="1400" i="1">
                            <a:latin typeface="Cambria Math" panose="02040503050406030204" pitchFamily="18" charset="0"/>
                            <a:ea typeface="Helvetica Neue Light" panose="02000403000000020004" pitchFamily="2" charset="0"/>
                          </a:rPr>
                        </m:ctrlPr>
                      </m:dPr>
                      <m:e>
                        <m:f>
                          <m:fPr>
                            <m:type m:val="noBar"/>
                            <m:ctrlPr>
                              <a:rPr lang="en-GB" sz="1400" i="1">
                                <a:latin typeface="Cambria Math" panose="02040503050406030204" pitchFamily="18" charset="0"/>
                                <a:ea typeface="Helvetica Neue Light" panose="02000403000000020004" pitchFamily="2" charset="0"/>
                              </a:rPr>
                            </m:ctrlPr>
                          </m:fPr>
                          <m:num>
                            <m:r>
                              <a:rPr lang="en-GB" sz="1400" i="1">
                                <a:latin typeface="Cambria Math" panose="02040503050406030204" pitchFamily="18" charset="0"/>
                                <a:ea typeface="Helvetica Neue Light" panose="02000403000000020004" pitchFamily="2" charset="0"/>
                              </a:rPr>
                              <m:t>𝑛</m:t>
                            </m:r>
                          </m:num>
                          <m:den>
                            <m:r>
                              <a:rPr lang="en-GB" sz="1400" i="1">
                                <a:latin typeface="Cambria Math" panose="02040503050406030204" pitchFamily="18" charset="0"/>
                                <a:ea typeface="Helvetica Neue Light" panose="02000403000000020004" pitchFamily="2" charset="0"/>
                              </a:rPr>
                              <m:t>𝑦</m:t>
                            </m:r>
                          </m:den>
                        </m:f>
                      </m:e>
                    </m:d>
                    <m:sSup>
                      <m:sSupPr>
                        <m:ctrlPr>
                          <a:rPr lang="en-GB" sz="1400" i="1">
                            <a:latin typeface="Cambria Math" panose="02040503050406030204" pitchFamily="18" charset="0"/>
                            <a:ea typeface="Helvetica Neue Light" panose="02000403000000020004" pitchFamily="2" charset="0"/>
                          </a:rPr>
                        </m:ctrlPr>
                      </m:sSupPr>
                      <m:e>
                        <m:r>
                          <m:rPr>
                            <m:sty m:val="p"/>
                          </m:rPr>
                          <a:rPr lang="el-GR" sz="1400">
                            <a:latin typeface="Cambria Math" panose="02040503050406030204" pitchFamily="18" charset="0"/>
                            <a:ea typeface="Cambria Math" panose="02040503050406030204" pitchFamily="18" charset="0"/>
                          </a:rPr>
                          <m:t>θ</m:t>
                        </m:r>
                      </m:e>
                      <m:sup>
                        <m:r>
                          <m:rPr>
                            <m:sty m:val="p"/>
                          </m:rPr>
                          <a:rPr lang="en-GB" sz="1400">
                            <a:latin typeface="Cambria Math" panose="02040503050406030204" pitchFamily="18" charset="0"/>
                            <a:ea typeface="Helvetica Neue Light" panose="02000403000000020004" pitchFamily="2" charset="0"/>
                          </a:rPr>
                          <m:t>y</m:t>
                        </m:r>
                      </m:sup>
                    </m:sSup>
                    <m:sSup>
                      <m:sSupPr>
                        <m:ctrlPr>
                          <a:rPr lang="en-GB" sz="1400" i="1">
                            <a:latin typeface="Cambria Math" panose="02040503050406030204" pitchFamily="18" charset="0"/>
                            <a:ea typeface="Helvetica Neue Light" panose="02000403000000020004" pitchFamily="2" charset="0"/>
                          </a:rPr>
                        </m:ctrlPr>
                      </m:sSupPr>
                      <m:e>
                        <m:r>
                          <a:rPr lang="en-GB" sz="1400">
                            <a:latin typeface="Cambria Math" panose="02040503050406030204" pitchFamily="18" charset="0"/>
                            <a:ea typeface="Helvetica Neue Light" panose="02000403000000020004" pitchFamily="2" charset="0"/>
                          </a:rPr>
                          <m:t>(1−</m:t>
                        </m:r>
                        <m:r>
                          <m:rPr>
                            <m:sty m:val="p"/>
                          </m:rPr>
                          <a:rPr lang="el-GR" sz="1400" i="1">
                            <a:latin typeface="Cambria Math" panose="02040503050406030204" pitchFamily="18" charset="0"/>
                            <a:ea typeface="Cambria Math" panose="02040503050406030204" pitchFamily="18" charset="0"/>
                          </a:rPr>
                          <m:t>θ</m:t>
                        </m:r>
                        <m:r>
                          <a:rPr lang="en-GB" sz="1400">
                            <a:latin typeface="Cambria Math" panose="02040503050406030204" pitchFamily="18" charset="0"/>
                            <a:ea typeface="Cambria Math" panose="02040503050406030204" pitchFamily="18" charset="0"/>
                          </a:rPr>
                          <m:t>)</m:t>
                        </m:r>
                      </m:e>
                      <m:sup>
                        <m:r>
                          <m:rPr>
                            <m:sty m:val="p"/>
                          </m:rPr>
                          <a:rPr lang="en-GB" sz="1400">
                            <a:latin typeface="Cambria Math" panose="02040503050406030204" pitchFamily="18" charset="0"/>
                            <a:ea typeface="Helvetica Neue Light" panose="02000403000000020004" pitchFamily="2" charset="0"/>
                          </a:rPr>
                          <m:t>n</m:t>
                        </m:r>
                        <m:r>
                          <a:rPr lang="en-GB" sz="1400">
                            <a:latin typeface="Cambria Math" panose="02040503050406030204" pitchFamily="18" charset="0"/>
                            <a:ea typeface="Helvetica Neue Light" panose="02000403000000020004" pitchFamily="2" charset="0"/>
                          </a:rPr>
                          <m:t>−</m:t>
                        </m:r>
                        <m:r>
                          <m:rPr>
                            <m:sty m:val="p"/>
                          </m:rPr>
                          <a:rPr lang="en-GB" sz="1400">
                            <a:latin typeface="Cambria Math" panose="02040503050406030204" pitchFamily="18" charset="0"/>
                            <a:ea typeface="Helvetica Neue Light" panose="02000403000000020004" pitchFamily="2" charset="0"/>
                          </a:rPr>
                          <m:t>y</m:t>
                        </m:r>
                      </m:sup>
                    </m:sSup>
                  </m:oMath>
                </a14:m>
                <a:r>
                  <a:rPr lang="en-GB" sz="1400" dirty="0">
                    <a:latin typeface="Helvetica Neue Light" panose="02000403000000020004" pitchFamily="2" charset="0"/>
                    <a:ea typeface="Helvetica Neue Light" panose="02000403000000020004" pitchFamily="2" charset="0"/>
                  </a:rPr>
                  <a:t> </a:t>
                </a:r>
              </a:p>
              <a:p>
                <a:endParaRPr lang="en-GB" sz="1400" dirty="0">
                  <a:latin typeface="Helvetica Neue Light" panose="02000403000000020004" pitchFamily="2" charset="0"/>
                  <a:ea typeface="Helvetica Neue Light" panose="02000403000000020004" pitchFamily="2" charset="0"/>
                </a:endParaRPr>
              </a:p>
              <a:p>
                <a:r>
                  <a:rPr lang="en-GB" sz="1400" dirty="0">
                    <a:latin typeface="Helvetica Neue Light" panose="02000403000000020004" pitchFamily="2" charset="0"/>
                    <a:ea typeface="Helvetica Neue Light" panose="02000403000000020004" pitchFamily="2" charset="0"/>
                  </a:rPr>
                  <a:t>Alternatively, instead type this mathematical notation, you use this statistical notation:  </a:t>
                </a:r>
                <a14:m>
                  <m:oMath xmlns:m="http://schemas.openxmlformats.org/officeDocument/2006/math">
                    <m:r>
                      <m:rPr>
                        <m:sty m:val="p"/>
                      </m:rPr>
                      <a:rPr lang="en-GB" sz="1400">
                        <a:latin typeface="Cambria Math" panose="02040503050406030204" pitchFamily="18" charset="0"/>
                        <a:ea typeface="Helvetica Neue Light" panose="02000403000000020004" pitchFamily="2" charset="0"/>
                      </a:rPr>
                      <m:t>y</m:t>
                    </m:r>
                    <m:r>
                      <a:rPr lang="en-GB" sz="1400">
                        <a:latin typeface="Cambria Math" panose="02040503050406030204" pitchFamily="18" charset="0"/>
                        <a:ea typeface="Helvetica Neue Light" panose="02000403000000020004" pitchFamily="2" charset="0"/>
                      </a:rPr>
                      <m:t> ~ </m:t>
                    </m:r>
                    <m:r>
                      <m:rPr>
                        <m:sty m:val="p"/>
                      </m:rPr>
                      <a:rPr lang="en-GB" sz="1400">
                        <a:latin typeface="Cambria Math" panose="02040503050406030204" pitchFamily="18" charset="0"/>
                        <a:ea typeface="Helvetica Neue Light" panose="02000403000000020004" pitchFamily="2" charset="0"/>
                      </a:rPr>
                      <m:t>Bin</m:t>
                    </m:r>
                    <m:r>
                      <a:rPr lang="en-GB" sz="1400">
                        <a:latin typeface="Cambria Math" panose="02040503050406030204" pitchFamily="18" charset="0"/>
                        <a:ea typeface="Helvetica Neue Light" panose="02000403000000020004" pitchFamily="2" charset="0"/>
                      </a:rPr>
                      <m:t>(</m:t>
                    </m:r>
                    <m:r>
                      <m:rPr>
                        <m:sty m:val="p"/>
                      </m:rPr>
                      <a:rPr lang="en-GB" sz="1400">
                        <a:latin typeface="Cambria Math" panose="02040503050406030204" pitchFamily="18" charset="0"/>
                        <a:ea typeface="Helvetica Neue Light" panose="02000403000000020004" pitchFamily="2" charset="0"/>
                      </a:rPr>
                      <m:t>n</m:t>
                    </m:r>
                    <m:r>
                      <a:rPr lang="en-GB" sz="1400">
                        <a:latin typeface="Cambria Math" panose="02040503050406030204" pitchFamily="18" charset="0"/>
                        <a:ea typeface="Helvetica Neue Light" panose="02000403000000020004" pitchFamily="2" charset="0"/>
                      </a:rPr>
                      <m:t>, </m:t>
                    </m:r>
                    <m:r>
                      <m:rPr>
                        <m:sty m:val="p"/>
                      </m:rPr>
                      <a:rPr lang="el-GR" sz="1400" i="1">
                        <a:latin typeface="Cambria Math" panose="02040503050406030204" pitchFamily="18" charset="0"/>
                        <a:ea typeface="Cambria Math" panose="02040503050406030204" pitchFamily="18" charset="0"/>
                      </a:rPr>
                      <m:t>θ</m:t>
                    </m:r>
                    <m:r>
                      <a:rPr lang="en-GB" sz="1400" i="1">
                        <a:latin typeface="Cambria Math" panose="02040503050406030204" pitchFamily="18" charset="0"/>
                        <a:ea typeface="Cambria Math" panose="02040503050406030204" pitchFamily="18" charset="0"/>
                      </a:rPr>
                      <m:t>)</m:t>
                    </m:r>
                  </m:oMath>
                </a14:m>
                <a:endParaRPr lang="en-GB" sz="1400" dirty="0">
                  <a:latin typeface="Helvetica Neue Light" panose="02000403000000020004" pitchFamily="2" charset="0"/>
                  <a:ea typeface="Helvetica Neue Light" panose="02000403000000020004" pitchFamily="2" charset="0"/>
                </a:endParaRPr>
              </a:p>
            </p:txBody>
          </p:sp>
        </mc:Choice>
        <mc:Fallback xmlns="">
          <p:sp>
            <p:nvSpPr>
              <p:cNvPr id="14" name="TextBox 13">
                <a:extLst>
                  <a:ext uri="{FF2B5EF4-FFF2-40B4-BE49-F238E27FC236}">
                    <a16:creationId xmlns:a16="http://schemas.microsoft.com/office/drawing/2014/main" id="{EC132DE4-7B3B-1849-8C0D-A329A07AEDB1}"/>
                  </a:ext>
                </a:extLst>
              </p:cNvPr>
              <p:cNvSpPr txBox="1">
                <a:spLocks noRot="1" noChangeAspect="1" noMove="1" noResize="1" noEditPoints="1" noAdjustHandles="1" noChangeArrowheads="1" noChangeShapeType="1" noTextEdit="1"/>
              </p:cNvSpPr>
              <p:nvPr/>
            </p:nvSpPr>
            <p:spPr>
              <a:xfrm>
                <a:off x="718951" y="5052620"/>
                <a:ext cx="10871810" cy="845616"/>
              </a:xfrm>
              <a:prstGeom prst="rect">
                <a:avLst/>
              </a:prstGeom>
              <a:blipFill>
                <a:blip r:embed="rId4"/>
                <a:stretch>
                  <a:fillRect l="-117"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6B7D6F5-667A-CD44-805F-ACFAA9F003AC}"/>
                  </a:ext>
                </a:extLst>
              </p:cNvPr>
              <p:cNvSpPr txBox="1"/>
              <p:nvPr/>
            </p:nvSpPr>
            <p:spPr>
              <a:xfrm>
                <a:off x="694482" y="6204593"/>
                <a:ext cx="10000430" cy="338554"/>
              </a:xfrm>
              <a:prstGeom prst="rect">
                <a:avLst/>
              </a:prstGeom>
              <a:noFill/>
            </p:spPr>
            <p:txBody>
              <a:bodyPr wrap="non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We have specified the probability function for the likelihood, what about the function for the prior i.e., </a:t>
                </a:r>
                <a14:m>
                  <m:oMath xmlns:m="http://schemas.openxmlformats.org/officeDocument/2006/math">
                    <m:r>
                      <m:rPr>
                        <m:sty m:val="p"/>
                      </m:rPr>
                      <a:rPr lang="en-GB" sz="1600">
                        <a:latin typeface="Cambria Math" panose="02040503050406030204" pitchFamily="18" charset="0"/>
                        <a:ea typeface="Helvetica Neue Light" panose="02000403000000020004" pitchFamily="2" charset="0"/>
                      </a:rPr>
                      <m:t>P</m:t>
                    </m:r>
                    <m:r>
                      <a:rPr lang="en-GB" sz="1600" b="0" i="0" smtClean="0">
                        <a:latin typeface="Cambria Math" panose="02040503050406030204" pitchFamily="18" charset="0"/>
                        <a:ea typeface="Helvetica Neue Light" panose="02000403000000020004" pitchFamily="2" charset="0"/>
                      </a:rPr>
                      <m:t>(</m:t>
                    </m:r>
                    <m:r>
                      <m:rPr>
                        <m:sty m:val="p"/>
                      </m:rPr>
                      <a:rPr lang="en-GB" sz="1600">
                        <a:latin typeface="Cambria Math" panose="02040503050406030204" pitchFamily="18" charset="0"/>
                        <a:ea typeface="Cambria Math" panose="02040503050406030204" pitchFamily="18" charset="0"/>
                      </a:rPr>
                      <m:t>θ</m:t>
                    </m:r>
                    <m:r>
                      <a:rPr lang="en-GB" sz="1600" i="1">
                        <a:latin typeface="Cambria Math" panose="02040503050406030204" pitchFamily="18" charset="0"/>
                        <a:ea typeface="Helvetica Neue Light" panose="02000403000000020004" pitchFamily="2" charset="0"/>
                      </a:rPr>
                      <m:t>)</m:t>
                    </m:r>
                  </m:oMath>
                </a14:m>
                <a:r>
                  <a:rPr lang="en-GB" sz="1600" dirty="0">
                    <a:latin typeface="Helvetica Neue Light" panose="02000403000000020004" pitchFamily="2" charset="0"/>
                    <a:ea typeface="Helvetica Neue Light" panose="02000403000000020004" pitchFamily="2" charset="0"/>
                  </a:rPr>
                  <a:t>? </a:t>
                </a:r>
              </a:p>
            </p:txBody>
          </p:sp>
        </mc:Choice>
        <mc:Fallback xmlns="">
          <p:sp>
            <p:nvSpPr>
              <p:cNvPr id="15" name="TextBox 14">
                <a:extLst>
                  <a:ext uri="{FF2B5EF4-FFF2-40B4-BE49-F238E27FC236}">
                    <a16:creationId xmlns:a16="http://schemas.microsoft.com/office/drawing/2014/main" id="{A6B7D6F5-667A-CD44-805F-ACFAA9F003AC}"/>
                  </a:ext>
                </a:extLst>
              </p:cNvPr>
              <p:cNvSpPr txBox="1">
                <a:spLocks noRot="1" noChangeAspect="1" noMove="1" noResize="1" noEditPoints="1" noAdjustHandles="1" noChangeArrowheads="1" noChangeShapeType="1" noTextEdit="1"/>
              </p:cNvSpPr>
              <p:nvPr/>
            </p:nvSpPr>
            <p:spPr>
              <a:xfrm>
                <a:off x="694482" y="6204593"/>
                <a:ext cx="10000430" cy="338554"/>
              </a:xfrm>
              <a:prstGeom prst="rect">
                <a:avLst/>
              </a:prstGeom>
              <a:blipFill>
                <a:blip r:embed="rId5"/>
                <a:stretch>
                  <a:fillRect l="-254" t="-3571" b="-17857"/>
                </a:stretch>
              </a:blipFill>
            </p:spPr>
            <p:txBody>
              <a:bodyPr/>
              <a:lstStyle/>
              <a:p>
                <a:r>
                  <a:rPr lang="en-GB">
                    <a:noFill/>
                  </a:rPr>
                  <a:t> </a:t>
                </a:r>
              </a:p>
            </p:txBody>
          </p:sp>
        </mc:Fallback>
      </mc:AlternateContent>
      <p:pic>
        <p:nvPicPr>
          <p:cNvPr id="2" name="Picture 1">
            <a:extLst>
              <a:ext uri="{FF2B5EF4-FFF2-40B4-BE49-F238E27FC236}">
                <a16:creationId xmlns:a16="http://schemas.microsoft.com/office/drawing/2014/main" id="{0F257878-99A3-F209-E4D2-3945D5D08CD7}"/>
              </a:ext>
            </a:extLst>
          </p:cNvPr>
          <p:cNvPicPr>
            <a:picLocks noChangeAspect="1"/>
          </p:cNvPicPr>
          <p:nvPr/>
        </p:nvPicPr>
        <p:blipFill>
          <a:blip r:embed="rId6"/>
          <a:stretch>
            <a:fillRect/>
          </a:stretch>
        </p:blipFill>
        <p:spPr>
          <a:xfrm>
            <a:off x="0" y="0"/>
            <a:ext cx="12192000" cy="970069"/>
          </a:xfrm>
          <a:prstGeom prst="rect">
            <a:avLst/>
          </a:prstGeom>
        </p:spPr>
      </p:pic>
    </p:spTree>
    <p:extLst>
      <p:ext uri="{BB962C8B-B14F-4D97-AF65-F5344CB8AC3E}">
        <p14:creationId xmlns:p14="http://schemas.microsoft.com/office/powerpoint/2010/main" val="544176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09442F6B-8112-5F4C-9EE0-35A446F5A8EA}"/>
              </a:ext>
            </a:extLst>
          </p:cNvPr>
          <p:cNvSpPr txBox="1"/>
          <p:nvPr/>
        </p:nvSpPr>
        <p:spPr>
          <a:xfrm>
            <a:off x="354457" y="1872007"/>
            <a:ext cx="11483086"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 probability distribution needed in this situation is a </a:t>
            </a:r>
            <a:r>
              <a:rPr lang="en-GB" b="1" dirty="0">
                <a:highlight>
                  <a:srgbClr val="C0C0C0"/>
                </a:highlight>
                <a:latin typeface="Helvetica Neue Light" panose="02000403000000020004" pitchFamily="2" charset="0"/>
                <a:ea typeface="Helvetica Neue Light" panose="02000403000000020004" pitchFamily="2" charset="0"/>
              </a:rPr>
              <a:t>Beta distribution</a:t>
            </a:r>
            <a:r>
              <a:rPr lang="en-GB" b="1" dirty="0">
                <a:latin typeface="Helvetica Neue Light" panose="02000403000000020004" pitchFamily="2" charset="0"/>
                <a:ea typeface="Helvetica Neue Light" panose="02000403000000020004" pitchFamily="2" charset="0"/>
              </a:rPr>
              <a:t>. </a:t>
            </a:r>
            <a:r>
              <a:rPr lang="en-GB" dirty="0">
                <a:latin typeface="Helvetica Neue Light" panose="02000403000000020004" pitchFamily="2" charset="0"/>
                <a:ea typeface="Helvetica Neue Light" panose="02000403000000020004" pitchFamily="2" charset="0"/>
              </a:rPr>
              <a:t>It is the best probability function to use a </a:t>
            </a:r>
            <a:r>
              <a:rPr lang="en-GB" dirty="0">
                <a:highlight>
                  <a:srgbClr val="D6D6D6"/>
                </a:highlight>
                <a:latin typeface="Helvetica Neue Light" panose="02000403000000020004" pitchFamily="2" charset="0"/>
                <a:ea typeface="Helvetica Neue Light" panose="02000403000000020004" pitchFamily="2" charset="0"/>
              </a:rPr>
              <a:t>prior distribution </a:t>
            </a:r>
            <a:r>
              <a:rPr lang="en-GB" dirty="0">
                <a:latin typeface="Helvetica Neue Light" panose="02000403000000020004" pitchFamily="2" charset="0"/>
                <a:ea typeface="Helvetica Neue Light" panose="02000403000000020004" pitchFamily="2" charset="0"/>
              </a:rPr>
              <a:t>for unknown parameter that’s a proportion.</a:t>
            </a:r>
            <a:endParaRPr lang="en-GB" b="1" dirty="0">
              <a:latin typeface="Helvetica Neue Light" panose="02000403000000020004" pitchFamily="2" charset="0"/>
              <a:ea typeface="Helvetica Neue Light" panose="02000403000000020004" pitchFamily="2" charset="0"/>
            </a:endParaRPr>
          </a:p>
        </p:txBody>
      </p:sp>
      <p:pic>
        <p:nvPicPr>
          <p:cNvPr id="9" name="Picture 8" descr="Chart&#10;&#10;Description automatically generated">
            <a:extLst>
              <a:ext uri="{FF2B5EF4-FFF2-40B4-BE49-F238E27FC236}">
                <a16:creationId xmlns:a16="http://schemas.microsoft.com/office/drawing/2014/main" id="{C70A91AF-F2C1-B74C-A198-0D55D707DEA4}"/>
              </a:ext>
            </a:extLst>
          </p:cNvPr>
          <p:cNvPicPr>
            <a:picLocks noChangeAspect="1"/>
          </p:cNvPicPr>
          <p:nvPr/>
        </p:nvPicPr>
        <p:blipFill>
          <a:blip r:embed="rId3"/>
          <a:stretch>
            <a:fillRect/>
          </a:stretch>
        </p:blipFill>
        <p:spPr>
          <a:xfrm>
            <a:off x="7540859" y="2829956"/>
            <a:ext cx="4317981" cy="343104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CE257A-F4BB-A94F-8F29-E94D845F028F}"/>
                  </a:ext>
                </a:extLst>
              </p:cNvPr>
              <p:cNvSpPr txBox="1"/>
              <p:nvPr/>
            </p:nvSpPr>
            <p:spPr>
              <a:xfrm>
                <a:off x="665353" y="2691283"/>
                <a:ext cx="3606565" cy="96616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m:rPr>
                          <m:sty m:val="p"/>
                        </m:rPr>
                        <a:rPr lang="en-GB" sz="1400" smtClean="0">
                          <a:latin typeface="Cambria Math" panose="02040503050406030204" pitchFamily="18" charset="0"/>
                          <a:ea typeface="Helvetica Neue Light" panose="02000403000000020004" pitchFamily="2" charset="0"/>
                        </a:rPr>
                        <m:t>P</m:t>
                      </m:r>
                      <m:d>
                        <m:dPr>
                          <m:ctrlPr>
                            <a:rPr lang="en-GB" sz="1400" b="0" i="1" smtClean="0">
                              <a:latin typeface="Cambria Math" panose="02040503050406030204" pitchFamily="18" charset="0"/>
                              <a:ea typeface="Helvetica Neue Light" panose="02000403000000020004" pitchFamily="2" charset="0"/>
                            </a:rPr>
                          </m:ctrlPr>
                        </m:dPr>
                        <m:e>
                          <m:r>
                            <m:rPr>
                              <m:sty m:val="p"/>
                            </m:rPr>
                            <a:rPr lang="en-GB" sz="1400" b="0" i="0" smtClean="0">
                              <a:latin typeface="Cambria Math" panose="02040503050406030204" pitchFamily="18" charset="0"/>
                              <a:ea typeface="Cambria Math" panose="02040503050406030204" pitchFamily="18" charset="0"/>
                            </a:rPr>
                            <m:t>θ</m:t>
                          </m:r>
                        </m:e>
                      </m:d>
                      <m:r>
                        <a:rPr lang="en-GB" sz="1400" b="0" i="0" smtClean="0">
                          <a:latin typeface="Cambria Math" panose="02040503050406030204" pitchFamily="18" charset="0"/>
                          <a:ea typeface="Cambria Math" panose="02040503050406030204" pitchFamily="18" charset="0"/>
                        </a:rPr>
                        <m:t>= </m:t>
                      </m:r>
                      <m:f>
                        <m:fPr>
                          <m:ctrlPr>
                            <a:rPr lang="en-GB" sz="1400" b="0" i="1" smtClean="0">
                              <a:latin typeface="Cambria Math" panose="02040503050406030204" pitchFamily="18" charset="0"/>
                              <a:ea typeface="Cambria Math" panose="02040503050406030204" pitchFamily="18" charset="0"/>
                            </a:rPr>
                          </m:ctrlPr>
                        </m:fPr>
                        <m:num>
                          <m:r>
                            <a:rPr lang="en-GB" sz="1400" b="0" i="0" smtClean="0">
                              <a:latin typeface="Cambria Math" panose="02040503050406030204" pitchFamily="18" charset="0"/>
                              <a:ea typeface="Cambria Math" panose="02040503050406030204" pitchFamily="18" charset="0"/>
                            </a:rPr>
                            <m:t>1</m:t>
                          </m:r>
                        </m:num>
                        <m:den>
                          <m:r>
                            <m:rPr>
                              <m:sty m:val="p"/>
                            </m:rPr>
                            <a:rPr lang="en-GB" sz="1400" b="0" i="0" smtClean="0">
                              <a:latin typeface="Cambria Math" panose="02040503050406030204" pitchFamily="18" charset="0"/>
                              <a:ea typeface="Cambria Math" panose="02040503050406030204" pitchFamily="18" charset="0"/>
                            </a:rPr>
                            <m:t>B</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α</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β</m:t>
                          </m:r>
                          <m:r>
                            <a:rPr lang="en-GB" sz="1400" b="0" i="0" smtClean="0">
                              <a:latin typeface="Cambria Math" panose="02040503050406030204" pitchFamily="18" charset="0"/>
                              <a:ea typeface="Cambria Math" panose="02040503050406030204" pitchFamily="18" charset="0"/>
                            </a:rPr>
                            <m:t>)</m:t>
                          </m:r>
                        </m:den>
                      </m:f>
                      <m:r>
                        <a:rPr lang="en-GB" sz="1400" b="0" i="0" smtClean="0">
                          <a:latin typeface="Cambria Math" panose="02040503050406030204" pitchFamily="18" charset="0"/>
                          <a:ea typeface="Cambria Math" panose="02040503050406030204" pitchFamily="18" charset="0"/>
                        </a:rPr>
                        <m:t> </m:t>
                      </m:r>
                      <m:sSup>
                        <m:sSupPr>
                          <m:ctrlPr>
                            <a:rPr lang="en-GB" sz="1400" b="0" i="1" smtClean="0">
                              <a:latin typeface="Cambria Math" panose="02040503050406030204" pitchFamily="18" charset="0"/>
                              <a:ea typeface="Cambria Math" panose="02040503050406030204" pitchFamily="18" charset="0"/>
                            </a:rPr>
                          </m:ctrlPr>
                        </m:sSupPr>
                        <m:e>
                          <m:r>
                            <m:rPr>
                              <m:sty m:val="p"/>
                            </m:rPr>
                            <a:rPr lang="en-GB" sz="1400" b="0" i="0" smtClean="0">
                              <a:latin typeface="Cambria Math" panose="02040503050406030204" pitchFamily="18" charset="0"/>
                              <a:ea typeface="Cambria Math" panose="02040503050406030204" pitchFamily="18" charset="0"/>
                            </a:rPr>
                            <m:t>θ</m:t>
                          </m:r>
                        </m:e>
                        <m:sup>
                          <m:r>
                            <m:rPr>
                              <m:sty m:val="p"/>
                            </m:rPr>
                            <a:rPr lang="en-GB" sz="1400" b="0" i="0" smtClean="0">
                              <a:latin typeface="Cambria Math" panose="02040503050406030204" pitchFamily="18" charset="0"/>
                              <a:ea typeface="Cambria Math" panose="02040503050406030204" pitchFamily="18" charset="0"/>
                            </a:rPr>
                            <m:t>α</m:t>
                          </m:r>
                          <m:r>
                            <a:rPr lang="en-GB" sz="1400" b="0" i="0" smtClean="0">
                              <a:latin typeface="Cambria Math" panose="02040503050406030204" pitchFamily="18" charset="0"/>
                              <a:ea typeface="Cambria Math" panose="02040503050406030204" pitchFamily="18" charset="0"/>
                            </a:rPr>
                            <m:t>−1</m:t>
                          </m:r>
                        </m:sup>
                      </m:sSup>
                      <m:sSup>
                        <m:sSupPr>
                          <m:ctrlPr>
                            <a:rPr lang="en-GB" sz="1400" b="0" i="1" smtClean="0">
                              <a:latin typeface="Cambria Math" panose="02040503050406030204" pitchFamily="18" charset="0"/>
                              <a:ea typeface="Cambria Math" panose="02040503050406030204" pitchFamily="18" charset="0"/>
                            </a:rPr>
                          </m:ctrlPr>
                        </m:sSupPr>
                        <m:e>
                          <m:d>
                            <m:dPr>
                              <m:ctrlPr>
                                <a:rPr lang="en-GB" sz="1400" b="0" i="1" smtClean="0">
                                  <a:latin typeface="Cambria Math" panose="02040503050406030204" pitchFamily="18" charset="0"/>
                                  <a:ea typeface="Cambria Math" panose="02040503050406030204" pitchFamily="18" charset="0"/>
                                </a:rPr>
                              </m:ctrlPr>
                            </m:dPr>
                            <m:e>
                              <m:r>
                                <a:rPr lang="en-GB" sz="1400" b="0" i="0" smtClean="0">
                                  <a:latin typeface="Cambria Math" panose="02040503050406030204" pitchFamily="18" charset="0"/>
                                  <a:ea typeface="Cambria Math" panose="02040503050406030204" pitchFamily="18" charset="0"/>
                                </a:rPr>
                                <m:t>1−</m:t>
                              </m:r>
                              <m:r>
                                <m:rPr>
                                  <m:sty m:val="p"/>
                                </m:rPr>
                                <a:rPr lang="en-GB" sz="1400" b="0" i="0" smtClean="0">
                                  <a:latin typeface="Cambria Math" panose="02040503050406030204" pitchFamily="18" charset="0"/>
                                  <a:ea typeface="Cambria Math" panose="02040503050406030204" pitchFamily="18" charset="0"/>
                                </a:rPr>
                                <m:t>θ</m:t>
                              </m:r>
                            </m:e>
                          </m:d>
                        </m:e>
                        <m:sup>
                          <m:r>
                            <m:rPr>
                              <m:sty m:val="p"/>
                            </m:rPr>
                            <a:rPr lang="en-GB" sz="1400" b="0" i="0" smtClean="0">
                              <a:latin typeface="Cambria Math" panose="02040503050406030204" pitchFamily="18" charset="0"/>
                              <a:ea typeface="Cambria Math" panose="02040503050406030204" pitchFamily="18" charset="0"/>
                            </a:rPr>
                            <m:t>β</m:t>
                          </m:r>
                          <m:r>
                            <a:rPr lang="en-GB" sz="1400" b="0" i="0" smtClean="0">
                              <a:latin typeface="Cambria Math" panose="02040503050406030204" pitchFamily="18" charset="0"/>
                              <a:ea typeface="Cambria Math" panose="02040503050406030204" pitchFamily="18" charset="0"/>
                            </a:rPr>
                            <m:t>−1</m:t>
                          </m:r>
                        </m:sup>
                      </m:sSup>
                      <m:r>
                        <a:rPr lang="en-GB" sz="1400" i="0">
                          <a:latin typeface="Cambria Math" panose="02040503050406030204" pitchFamily="18" charset="0"/>
                          <a:ea typeface="Cambria Math" panose="02040503050406030204" pitchFamily="18" charset="0"/>
                        </a:rPr>
                        <m:t>, </m:t>
                      </m:r>
                      <m:d>
                        <m:dPr>
                          <m:ctrlPr>
                            <a:rPr lang="en-GB" sz="1400" b="0" i="1" smtClean="0">
                              <a:latin typeface="Cambria Math" panose="02040503050406030204" pitchFamily="18" charset="0"/>
                              <a:ea typeface="Cambria Math" panose="02040503050406030204" pitchFamily="18" charset="0"/>
                            </a:rPr>
                          </m:ctrlPr>
                        </m:dPr>
                        <m:e>
                          <m:r>
                            <a:rPr lang="en-GB" sz="1400" i="0">
                              <a:latin typeface="Cambria Math" panose="02040503050406030204" pitchFamily="18" charset="0"/>
                              <a:ea typeface="Cambria Math" panose="02040503050406030204" pitchFamily="18" charset="0"/>
                            </a:rPr>
                            <m:t>0&lt;</m:t>
                          </m:r>
                          <m:r>
                            <m:rPr>
                              <m:sty m:val="p"/>
                            </m:rPr>
                            <a:rPr lang="en-GB" sz="1400" i="0">
                              <a:latin typeface="Cambria Math" panose="02040503050406030204" pitchFamily="18" charset="0"/>
                              <a:ea typeface="Cambria Math" panose="02040503050406030204" pitchFamily="18" charset="0"/>
                            </a:rPr>
                            <m:t>θ</m:t>
                          </m:r>
                          <m:r>
                            <a:rPr lang="en-GB" sz="1400" b="0" i="0" smtClean="0">
                              <a:latin typeface="Cambria Math" panose="02040503050406030204" pitchFamily="18" charset="0"/>
                              <a:ea typeface="Cambria Math" panose="02040503050406030204" pitchFamily="18" charset="0"/>
                            </a:rPr>
                            <m:t>&lt;1</m:t>
                          </m:r>
                        </m:e>
                      </m:d>
                    </m:oMath>
                  </m:oMathPara>
                </a14:m>
                <a:endParaRPr lang="en-GB" sz="1400" b="0" i="0" dirty="0">
                  <a:latin typeface="Cambria Math" panose="02040503050406030204" pitchFamily="18" charset="0"/>
                  <a:ea typeface="Cambria Math" panose="02040503050406030204" pitchFamily="18" charset="0"/>
                </a:endParaRPr>
              </a:p>
              <a:p>
                <a:endParaRPr lang="en-GB" sz="1400" b="0" i="0" dirty="0">
                  <a:latin typeface="Cambria Math" panose="02040503050406030204" pitchFamily="18" charset="0"/>
                  <a:ea typeface="Helvetica Neue Light" panose="02000403000000020004" pitchFamily="2" charset="0"/>
                </a:endParaRPr>
              </a:p>
              <a:p>
                <a:pPr/>
                <a14:m>
                  <m:oMathPara xmlns:m="http://schemas.openxmlformats.org/officeDocument/2006/math">
                    <m:oMathParaPr>
                      <m:jc m:val="left"/>
                    </m:oMathParaPr>
                    <m:oMath xmlns:m="http://schemas.openxmlformats.org/officeDocument/2006/math">
                      <m:r>
                        <m:rPr>
                          <m:sty m:val="p"/>
                        </m:rPr>
                        <a:rPr lang="en-GB" sz="1400">
                          <a:latin typeface="Cambria Math" panose="02040503050406030204" pitchFamily="18" charset="0"/>
                          <a:ea typeface="Helvetica Neue Light" panose="02000403000000020004" pitchFamily="2" charset="0"/>
                        </a:rPr>
                        <m:t>P</m:t>
                      </m:r>
                      <m:d>
                        <m:dPr>
                          <m:ctrlPr>
                            <a:rPr lang="en-GB" sz="1400" i="1">
                              <a:latin typeface="Cambria Math" panose="02040503050406030204" pitchFamily="18" charset="0"/>
                              <a:ea typeface="Helvetica Neue Light" panose="02000403000000020004" pitchFamily="2" charset="0"/>
                            </a:rPr>
                          </m:ctrlPr>
                        </m:dPr>
                        <m:e>
                          <m:r>
                            <m:rPr>
                              <m:sty m:val="p"/>
                            </m:rPr>
                            <a:rPr lang="en-GB" sz="1400">
                              <a:latin typeface="Cambria Math" panose="02040503050406030204" pitchFamily="18" charset="0"/>
                              <a:ea typeface="Cambria Math" panose="02040503050406030204" pitchFamily="18" charset="0"/>
                            </a:rPr>
                            <m:t>θ</m:t>
                          </m:r>
                        </m:e>
                      </m:d>
                      <m:r>
                        <a:rPr lang="en-GB" sz="140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b</m:t>
                      </m:r>
                      <m:r>
                        <m:rPr>
                          <m:sty m:val="p"/>
                        </m:rPr>
                        <a:rPr lang="en-GB" sz="1400" b="0" i="0" smtClean="0">
                          <a:latin typeface="Cambria Math" panose="02040503050406030204" pitchFamily="18" charset="0"/>
                          <a:ea typeface="Helvetica Neue Light" panose="02000403000000020004" pitchFamily="2" charset="0"/>
                        </a:rPr>
                        <m:t>eta</m:t>
                      </m:r>
                      <m:r>
                        <a:rPr lang="en-GB" sz="1400" b="0" i="0" smtClean="0">
                          <a:latin typeface="Cambria Math" panose="02040503050406030204" pitchFamily="18" charset="0"/>
                          <a:ea typeface="Helvetica Neue Light" panose="02000403000000020004" pitchFamily="2" charset="0"/>
                        </a:rPr>
                        <m:t>(</m:t>
                      </m:r>
                      <m:r>
                        <m:rPr>
                          <m:sty m:val="p"/>
                        </m:rPr>
                        <a:rPr lang="en-GB" sz="1400" b="0" i="0" smtClean="0">
                          <a:latin typeface="Cambria Math" panose="02040503050406030204" pitchFamily="18" charset="0"/>
                          <a:ea typeface="Cambria Math" panose="02040503050406030204" pitchFamily="18" charset="0"/>
                        </a:rPr>
                        <m:t>θ</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α</m:t>
                      </m:r>
                      <m:r>
                        <a:rPr lang="en-GB" sz="1400" b="0" i="0" smtClean="0">
                          <a:latin typeface="Cambria Math" panose="02040503050406030204" pitchFamily="18" charset="0"/>
                          <a:ea typeface="Cambria Math" panose="02040503050406030204" pitchFamily="18" charset="0"/>
                        </a:rPr>
                        <m:t>−1, </m:t>
                      </m:r>
                      <m:r>
                        <m:rPr>
                          <m:sty m:val="p"/>
                        </m:rPr>
                        <a:rPr lang="en-GB" sz="1400" b="0" i="0" smtClean="0">
                          <a:latin typeface="Cambria Math" panose="02040503050406030204" pitchFamily="18" charset="0"/>
                          <a:ea typeface="Cambria Math" panose="02040503050406030204" pitchFamily="18" charset="0"/>
                        </a:rPr>
                        <m:t>β</m:t>
                      </m:r>
                      <m:r>
                        <a:rPr lang="en-GB" sz="1400" b="0" i="0" smtClean="0">
                          <a:latin typeface="Cambria Math" panose="02040503050406030204" pitchFamily="18" charset="0"/>
                          <a:ea typeface="Cambria Math" panose="02040503050406030204" pitchFamily="18" charset="0"/>
                        </a:rPr>
                        <m:t> −1)</m:t>
                      </m:r>
                    </m:oMath>
                  </m:oMathPara>
                </a14:m>
                <a:endParaRPr lang="en-GB" sz="1400" dirty="0">
                  <a:latin typeface="Helvetica Neue Light" panose="02000403000000020004" pitchFamily="2" charset="0"/>
                  <a:ea typeface="Helvetica Neue Light" panose="02000403000000020004" pitchFamily="2" charset="0"/>
                </a:endParaRPr>
              </a:p>
            </p:txBody>
          </p:sp>
        </mc:Choice>
        <mc:Fallback xmlns="">
          <p:sp>
            <p:nvSpPr>
              <p:cNvPr id="10" name="TextBox 9">
                <a:extLst>
                  <a:ext uri="{FF2B5EF4-FFF2-40B4-BE49-F238E27FC236}">
                    <a16:creationId xmlns:a16="http://schemas.microsoft.com/office/drawing/2014/main" id="{C1CE257A-F4BB-A94F-8F29-E94D845F028F}"/>
                  </a:ext>
                </a:extLst>
              </p:cNvPr>
              <p:cNvSpPr txBox="1">
                <a:spLocks noRot="1" noChangeAspect="1" noMove="1" noResize="1" noEditPoints="1" noAdjustHandles="1" noChangeArrowheads="1" noChangeShapeType="1" noTextEdit="1"/>
              </p:cNvSpPr>
              <p:nvPr/>
            </p:nvSpPr>
            <p:spPr>
              <a:xfrm>
                <a:off x="665353" y="2691283"/>
                <a:ext cx="3606565" cy="966162"/>
              </a:xfrm>
              <a:prstGeom prst="rect">
                <a:avLst/>
              </a:prstGeom>
              <a:blipFill>
                <a:blip r:embed="rId4"/>
                <a:stretch>
                  <a:fillRect b="-38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BFB0D63-AF99-9E40-9BAF-8B4859AE200E}"/>
                  </a:ext>
                </a:extLst>
              </p:cNvPr>
              <p:cNvSpPr txBox="1"/>
              <p:nvPr/>
            </p:nvSpPr>
            <p:spPr>
              <a:xfrm>
                <a:off x="333160" y="4963499"/>
                <a:ext cx="6991183" cy="1815882"/>
              </a:xfrm>
              <a:prstGeom prst="rect">
                <a:avLst/>
              </a:prstGeom>
              <a:noFill/>
            </p:spPr>
            <p:txBody>
              <a:bodyPr wrap="square" rtlCol="0">
                <a:spAutoFit/>
              </a:bodyPr>
              <a:lstStyle/>
              <a:p>
                <a:pPr marL="285750" indent="-285750">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Example of a flexible PDF function as we can bend it to accordingly be setting values to </a:t>
                </a:r>
                <a14:m>
                  <m:oMath xmlns:m="http://schemas.openxmlformats.org/officeDocument/2006/math">
                    <m:r>
                      <m:rPr>
                        <m:sty m:val="p"/>
                      </m:rPr>
                      <a:rPr lang="en-GB" sz="1400" b="0" i="0" smtClean="0">
                        <a:latin typeface="Cambria Math" panose="02040503050406030204" pitchFamily="18" charset="0"/>
                        <a:ea typeface="Cambria Math" panose="02040503050406030204" pitchFamily="18" charset="0"/>
                      </a:rPr>
                      <m:t>α</m:t>
                    </m:r>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oMath>
                </a14:m>
                <a:endParaRPr lang="en-GB" sz="1400" dirty="0">
                  <a:latin typeface="Helvetica Neue Light" panose="02000403000000020004" pitchFamily="2" charset="0"/>
                  <a:ea typeface="Cambria Math" panose="02040503050406030204" pitchFamily="18" charset="0"/>
                </a:endParaRPr>
              </a:p>
              <a:p>
                <a:pPr marL="285750" indent="-285750">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Here, we need to use values for </a:t>
                </a:r>
                <a14:m>
                  <m:oMath xmlns:m="http://schemas.openxmlformats.org/officeDocument/2006/math">
                    <m:r>
                      <m:rPr>
                        <m:sty m:val="p"/>
                      </m:rPr>
                      <a:rPr lang="en-GB" sz="1400" b="0" i="0" smtClean="0">
                        <a:latin typeface="Cambria Math" panose="02040503050406030204" pitchFamily="18" charset="0"/>
                        <a:ea typeface="Cambria Math" panose="02040503050406030204" pitchFamily="18" charset="0"/>
                      </a:rPr>
                      <m:t>α</m:t>
                    </m:r>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oMath>
                </a14:m>
                <a:r>
                  <a:rPr lang="en-GB" sz="1400" dirty="0">
                    <a:latin typeface="Helvetica Neue Light" panose="02000403000000020004" pitchFamily="2" charset="0"/>
                    <a:ea typeface="Helvetica Neue Light" panose="02000403000000020004" pitchFamily="2" charset="0"/>
                  </a:rPr>
                  <a:t> which gives us a distribution with a shape that’s concentrated on 20-25%.</a:t>
                </a:r>
              </a:p>
              <a:p>
                <a:pPr marL="285750" indent="-285750">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This type of prior is an </a:t>
                </a:r>
                <a:r>
                  <a:rPr lang="en-GB" sz="1400" b="1" dirty="0">
                    <a:latin typeface="Helvetica Neue Light" panose="02000403000000020004" pitchFamily="2" charset="0"/>
                    <a:ea typeface="Helvetica Neue Light" panose="02000403000000020004" pitchFamily="2" charset="0"/>
                  </a:rPr>
                  <a:t>informative prior</a:t>
                </a:r>
                <a:r>
                  <a:rPr lang="en-GB" sz="1400" dirty="0">
                    <a:latin typeface="Helvetica Neue Light" panose="02000403000000020004" pitchFamily="2" charset="0"/>
                    <a:ea typeface="Helvetica Neue Light" panose="02000403000000020004" pitchFamily="2" charset="0"/>
                  </a:rPr>
                  <a:t>, because we’ve assigned a distribution with information that’s specific.</a:t>
                </a:r>
                <a:endParaRPr lang="en-GB" sz="1400" dirty="0">
                  <a:latin typeface="Helvetica Neue Light" panose="02000403000000020004" pitchFamily="2"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1BFB0D63-AF99-9E40-9BAF-8B4859AE200E}"/>
                  </a:ext>
                </a:extLst>
              </p:cNvPr>
              <p:cNvSpPr txBox="1">
                <a:spLocks noRot="1" noChangeAspect="1" noMove="1" noResize="1" noEditPoints="1" noAdjustHandles="1" noChangeArrowheads="1" noChangeShapeType="1" noTextEdit="1"/>
              </p:cNvSpPr>
              <p:nvPr/>
            </p:nvSpPr>
            <p:spPr>
              <a:xfrm>
                <a:off x="333160" y="4963499"/>
                <a:ext cx="6991183" cy="1815882"/>
              </a:xfrm>
              <a:prstGeom prst="rect">
                <a:avLst/>
              </a:prstGeom>
              <a:blipFill>
                <a:blip r:embed="rId5"/>
                <a:stretch>
                  <a:fillRect l="-363" t="-694" b="-2778"/>
                </a:stretch>
              </a:blipFill>
            </p:spPr>
            <p:txBody>
              <a:bodyPr/>
              <a:lstStyle/>
              <a:p>
                <a:r>
                  <a:rPr lang="en-GB">
                    <a:noFill/>
                  </a:rPr>
                  <a:t> </a:t>
                </a:r>
              </a:p>
            </p:txBody>
          </p:sp>
        </mc:Fallback>
      </mc:AlternateContent>
      <p:sp>
        <p:nvSpPr>
          <p:cNvPr id="8" name="Title 1">
            <a:extLst>
              <a:ext uri="{FF2B5EF4-FFF2-40B4-BE49-F238E27FC236}">
                <a16:creationId xmlns:a16="http://schemas.microsoft.com/office/drawing/2014/main" id="{B887BA0E-8705-0805-FA24-01E54133891C}"/>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Motivating example [2]:</a:t>
            </a:r>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B3337-BFC2-CDEB-EE53-A4672E436E36}"/>
                  </a:ext>
                </a:extLst>
              </p:cNvPr>
              <p:cNvSpPr txBox="1"/>
              <p:nvPr/>
            </p:nvSpPr>
            <p:spPr>
              <a:xfrm>
                <a:off x="587375" y="3887406"/>
                <a:ext cx="6355682" cy="738664"/>
              </a:xfrm>
              <a:prstGeom prst="rect">
                <a:avLst/>
              </a:prstGeom>
              <a:noFill/>
            </p:spPr>
            <p:txBody>
              <a:bodyPr wrap="square" rtlCol="0">
                <a:spAutoFit/>
              </a:bodyPr>
              <a:lstStyle/>
              <a:p>
                <a:r>
                  <a:rPr lang="en-GB" sz="1400" dirty="0">
                    <a:latin typeface="Courier New" panose="02070309020205020404" pitchFamily="49" charset="0"/>
                    <a:ea typeface="Helvetica Neue Light" panose="02000403000000020004" pitchFamily="2" charset="0"/>
                    <a:cs typeface="Courier New" panose="02070309020205020404" pitchFamily="49" charset="0"/>
                  </a:rPr>
                  <a:t>Posterior mean:             </a:t>
                </a:r>
                <a:r>
                  <a:rPr lang="en-GB" sz="14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400" dirty="0">
                    <a:latin typeface="Courier New" panose="02070309020205020404" pitchFamily="49" charset="0"/>
                    <a:ea typeface="Helvetica Neue Light" panose="02000403000000020004" pitchFamily="2" charset="0"/>
                    <a:cs typeface="Courier New" panose="02070309020205020404" pitchFamily="49" charset="0"/>
                  </a:rPr>
                  <a:t>(0.5, </a:t>
                </a:r>
                <a14:m>
                  <m:oMath xmlns:m="http://schemas.openxmlformats.org/officeDocument/2006/math">
                    <m:r>
                      <a:rPr lang="en-GB" sz="1400" b="0" i="0" smtClean="0">
                        <a:latin typeface="Cambria Math" panose="02040503050406030204" pitchFamily="18" charset="0"/>
                        <a:ea typeface="Cambria Math" panose="02040503050406030204" pitchFamily="18" charset="0"/>
                      </a:rPr>
                      <m:t>  </m:t>
                    </m:r>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 −1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a:t>
                </a:r>
              </a:p>
              <a:p>
                <a:r>
                  <a:rPr lang="en-GB" sz="1400" dirty="0">
                    <a:latin typeface="Courier New" panose="02070309020205020404" pitchFamily="49" charset="0"/>
                    <a:ea typeface="Helvetica Neue Light" panose="02000403000000020004" pitchFamily="2" charset="0"/>
                    <a:cs typeface="Courier New" panose="02070309020205020404" pitchFamily="49" charset="0"/>
                  </a:rPr>
                  <a:t>Posterior lower limit:      </a:t>
                </a:r>
                <a:r>
                  <a:rPr lang="en-GB" sz="14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400" dirty="0">
                    <a:latin typeface="Courier New" panose="02070309020205020404" pitchFamily="49" charset="0"/>
                    <a:ea typeface="Helvetica Neue Light" panose="02000403000000020004" pitchFamily="2" charset="0"/>
                    <a:cs typeface="Courier New" panose="02070309020205020404" pitchFamily="49" charset="0"/>
                  </a:rPr>
                  <a:t>(0.025,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 −1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a:t>
                </a:r>
              </a:p>
              <a:p>
                <a:r>
                  <a:rPr lang="en-GB" sz="1400" dirty="0">
                    <a:latin typeface="Courier New" panose="02070309020205020404" pitchFamily="49" charset="0"/>
                    <a:ea typeface="Helvetica Neue Light" panose="02000403000000020004" pitchFamily="2" charset="0"/>
                    <a:cs typeface="Courier New" panose="02070309020205020404" pitchFamily="49" charset="0"/>
                  </a:rPr>
                  <a:t>Posterior upper limit:      </a:t>
                </a:r>
                <a:r>
                  <a:rPr lang="en-GB" sz="14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400" dirty="0">
                    <a:latin typeface="Courier New" panose="02070309020205020404" pitchFamily="49" charset="0"/>
                    <a:ea typeface="Helvetica Neue Light" panose="02000403000000020004" pitchFamily="2" charset="0"/>
                    <a:cs typeface="Courier New" panose="02070309020205020404" pitchFamily="49" charset="0"/>
                  </a:rPr>
                  <a:t>(0.975,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 −1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a:t>
                </a:r>
              </a:p>
            </p:txBody>
          </p:sp>
        </mc:Choice>
        <mc:Fallback xmlns="">
          <p:sp>
            <p:nvSpPr>
              <p:cNvPr id="12" name="TextBox 11">
                <a:extLst>
                  <a:ext uri="{FF2B5EF4-FFF2-40B4-BE49-F238E27FC236}">
                    <a16:creationId xmlns:a16="http://schemas.microsoft.com/office/drawing/2014/main" id="{D6DB3337-BFC2-CDEB-EE53-A4672E436E36}"/>
                  </a:ext>
                </a:extLst>
              </p:cNvPr>
              <p:cNvSpPr txBox="1">
                <a:spLocks noRot="1" noChangeAspect="1" noMove="1" noResize="1" noEditPoints="1" noAdjustHandles="1" noChangeArrowheads="1" noChangeShapeType="1" noTextEdit="1"/>
              </p:cNvSpPr>
              <p:nvPr/>
            </p:nvSpPr>
            <p:spPr>
              <a:xfrm>
                <a:off x="587375" y="3887406"/>
                <a:ext cx="6355682" cy="738664"/>
              </a:xfrm>
              <a:prstGeom prst="rect">
                <a:avLst/>
              </a:prstGeom>
              <a:blipFill>
                <a:blip r:embed="rId7"/>
                <a:stretch>
                  <a:fillRect l="-399" b="-6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DA796D5-BB83-5DC6-B03E-7113B71592CC}"/>
                  </a:ext>
                </a:extLst>
              </p:cNvPr>
              <p:cNvSpPr txBox="1"/>
              <p:nvPr/>
            </p:nvSpPr>
            <p:spPr>
              <a:xfrm>
                <a:off x="9124823" y="962800"/>
                <a:ext cx="2826385" cy="523220"/>
              </a:xfrm>
              <a:prstGeom prst="rect">
                <a:avLst/>
              </a:prstGeom>
              <a:noFill/>
            </p:spPr>
            <p:txBody>
              <a:bodyPr wrap="square" rtlCol="0">
                <a:spAutoFit/>
              </a:bodyPr>
              <a:lstStyle/>
              <a:p>
                <a:pPr algn="r"/>
                <a:r>
                  <a:rPr lang="en-GB" sz="1400" dirty="0" err="1">
                    <a:latin typeface="Courier New" panose="02070309020205020404" pitchFamily="49" charset="0"/>
                    <a:ea typeface="Helvetica Neue Light" panose="02000403000000020004" pitchFamily="2" charset="0"/>
                    <a:cs typeface="Courier New" panose="02070309020205020404" pitchFamily="49" charset="0"/>
                  </a:rPr>
                  <a:t>dbeta</a:t>
                </a:r>
                <a:r>
                  <a:rPr lang="en-GB" sz="1400" dirty="0">
                    <a:latin typeface="Courier New" panose="02070309020205020404" pitchFamily="49" charset="0"/>
                    <a:ea typeface="Helvetica Neue Light" panose="02000403000000020004" pitchFamily="2" charset="0"/>
                    <a:cs typeface="Courier New" panose="02070309020205020404" pitchFamily="49" charset="0"/>
                  </a:rPr>
                  <a:t>(prop, </a:t>
                </a:r>
                <a14:m>
                  <m:oMath xmlns:m="http://schemas.openxmlformats.org/officeDocument/2006/math">
                    <m:r>
                      <a:rPr lang="en-GB" sz="1400" b="0" i="0" smtClean="0">
                        <a:latin typeface="Cambria Math" panose="02040503050406030204" pitchFamily="18" charset="0"/>
                        <a:ea typeface="Cambria Math" panose="02040503050406030204" pitchFamily="18" charset="0"/>
                      </a:rPr>
                      <m:t>  </m:t>
                    </m:r>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 −1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a:t>
                </a:r>
              </a:p>
              <a:p>
                <a:pPr algn="r"/>
                <a:r>
                  <a:rPr lang="en-GB" sz="1400" dirty="0" err="1">
                    <a:latin typeface="Courier New" panose="02070309020205020404" pitchFamily="49" charset="0"/>
                    <a:ea typeface="Helvetica Neue Light" panose="02000403000000020004" pitchFamily="2" charset="0"/>
                    <a:cs typeface="Courier New" panose="02070309020205020404" pitchFamily="49" charset="0"/>
                  </a:rPr>
                  <a:t>pbeta</a:t>
                </a:r>
                <a:r>
                  <a:rPr lang="en-GB" sz="1400" dirty="0">
                    <a:latin typeface="Courier New" panose="02070309020205020404" pitchFamily="49" charset="0"/>
                    <a:ea typeface="Helvetica Neue Light" panose="02000403000000020004" pitchFamily="2" charset="0"/>
                    <a:cs typeface="Courier New" panose="02070309020205020404" pitchFamily="49" charset="0"/>
                  </a:rPr>
                  <a:t>(prop,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 −1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a:t>
                </a:r>
              </a:p>
            </p:txBody>
          </p:sp>
        </mc:Choice>
        <mc:Fallback xmlns="">
          <p:sp>
            <p:nvSpPr>
              <p:cNvPr id="13" name="TextBox 12">
                <a:extLst>
                  <a:ext uri="{FF2B5EF4-FFF2-40B4-BE49-F238E27FC236}">
                    <a16:creationId xmlns:a16="http://schemas.microsoft.com/office/drawing/2014/main" id="{6DA796D5-BB83-5DC6-B03E-7113B71592CC}"/>
                  </a:ext>
                </a:extLst>
              </p:cNvPr>
              <p:cNvSpPr txBox="1">
                <a:spLocks noRot="1" noChangeAspect="1" noMove="1" noResize="1" noEditPoints="1" noAdjustHandles="1" noChangeArrowheads="1" noChangeShapeType="1" noTextEdit="1"/>
              </p:cNvSpPr>
              <p:nvPr/>
            </p:nvSpPr>
            <p:spPr>
              <a:xfrm>
                <a:off x="9124823" y="962800"/>
                <a:ext cx="2826385" cy="523220"/>
              </a:xfrm>
              <a:prstGeom prst="rect">
                <a:avLst/>
              </a:prstGeom>
              <a:blipFill>
                <a:blip r:embed="rId8"/>
                <a:stretch>
                  <a:fillRect r="-446" b="-6977"/>
                </a:stretch>
              </a:blipFill>
            </p:spPr>
            <p:txBody>
              <a:bodyPr/>
              <a:lstStyle/>
              <a:p>
                <a:r>
                  <a:rPr lang="en-GB">
                    <a:noFill/>
                  </a:rPr>
                  <a:t> </a:t>
                </a:r>
              </a:p>
            </p:txBody>
          </p:sp>
        </mc:Fallback>
      </mc:AlternateContent>
      <p:pic>
        <p:nvPicPr>
          <p:cNvPr id="2" name="Picture 1">
            <a:extLst>
              <a:ext uri="{FF2B5EF4-FFF2-40B4-BE49-F238E27FC236}">
                <a16:creationId xmlns:a16="http://schemas.microsoft.com/office/drawing/2014/main" id="{239532EA-C955-F601-1498-9F9E5E67705C}"/>
              </a:ext>
            </a:extLst>
          </p:cNvPr>
          <p:cNvPicPr>
            <a:picLocks noChangeAspect="1"/>
          </p:cNvPicPr>
          <p:nvPr/>
        </p:nvPicPr>
        <p:blipFill>
          <a:blip r:embed="rId9"/>
          <a:stretch>
            <a:fillRect/>
          </a:stretch>
        </p:blipFill>
        <p:spPr>
          <a:xfrm>
            <a:off x="0" y="0"/>
            <a:ext cx="12192000" cy="970069"/>
          </a:xfrm>
          <a:prstGeom prst="rect">
            <a:avLst/>
          </a:prstGeom>
        </p:spPr>
      </p:pic>
    </p:spTree>
    <p:extLst>
      <p:ext uri="{BB962C8B-B14F-4D97-AF65-F5344CB8AC3E}">
        <p14:creationId xmlns:p14="http://schemas.microsoft.com/office/powerpoint/2010/main" val="3895266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Solutions [1]:</a:t>
            </a:r>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EBC0ACF2-3831-1546-85A6-88748D08CE0B}"/>
              </a:ext>
            </a:extLst>
          </p:cNvPr>
          <p:cNvSpPr txBox="1"/>
          <p:nvPr/>
        </p:nvSpPr>
        <p:spPr>
          <a:xfrm>
            <a:off x="718951" y="2570529"/>
            <a:ext cx="7006662" cy="369332"/>
          </a:xfrm>
          <a:prstGeom prst="rect">
            <a:avLst/>
          </a:prstGeom>
          <a:noFill/>
        </p:spPr>
        <p:txBody>
          <a:bodyPr wrap="non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For a binomial model specification, with Beta prior, the posterior is: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4FAE748-1FE2-D146-AD64-BAC2DA39AA09}"/>
                  </a:ext>
                </a:extLst>
              </p:cNvPr>
              <p:cNvSpPr txBox="1"/>
              <p:nvPr/>
            </p:nvSpPr>
            <p:spPr>
              <a:xfrm>
                <a:off x="814197" y="3080205"/>
                <a:ext cx="4452748" cy="2040495"/>
              </a:xfrm>
              <a:prstGeom prst="rect">
                <a:avLst/>
              </a:prstGeom>
              <a:solidFill>
                <a:schemeClr val="accent1">
                  <a:lumMod val="20000"/>
                  <a:lumOff val="80000"/>
                </a:schemeClr>
              </a:solidFill>
              <a:ln>
                <a:solidFill>
                  <a:schemeClr val="accent1">
                    <a:lumMod val="75000"/>
                  </a:schemeClr>
                </a:solid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left"/>
                    </m:oMathParaPr>
                    <m:oMath xmlns:m="http://schemas.openxmlformats.org/officeDocument/2006/math">
                      <m:r>
                        <m:rPr>
                          <m:sty m:val="p"/>
                        </m:rPr>
                        <a:rPr lang="en-GB" b="0" i="0" smtClean="0">
                          <a:latin typeface="Cambria Math" panose="02040503050406030204" pitchFamily="18" charset="0"/>
                          <a:ea typeface="Helvetica Neue Light" panose="02000403000000020004" pitchFamily="2" charset="0"/>
                        </a:rPr>
                        <m:t>P</m:t>
                      </m:r>
                      <m:d>
                        <m:dPr>
                          <m:ctrlPr>
                            <a:rPr lang="en-GB" b="0" i="1" smtClean="0">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θ</m:t>
                          </m:r>
                          <m:r>
                            <a:rPr lang="en-GB" b="0" i="0" smtClean="0">
                              <a:latin typeface="Cambria Math" panose="02040503050406030204" pitchFamily="18" charset="0"/>
                              <a:ea typeface="Helvetica Neue Light" panose="02000403000000020004" pitchFamily="2" charset="0"/>
                            </a:rPr>
                            <m:t> | </m:t>
                          </m:r>
                          <m:r>
                            <m:rPr>
                              <m:sty m:val="p"/>
                            </m:rPr>
                            <a:rPr lang="en-GB" b="0" i="0" smtClean="0">
                              <a:latin typeface="Cambria Math" panose="02040503050406030204" pitchFamily="18" charset="0"/>
                              <a:ea typeface="Helvetica Neue Light" panose="02000403000000020004" pitchFamily="2" charset="0"/>
                            </a:rPr>
                            <m:t>y</m:t>
                          </m:r>
                        </m:e>
                      </m:d>
                      <m:r>
                        <a:rPr lang="en-GB" i="1">
                          <a:latin typeface="Cambria Math" panose="02040503050406030204" pitchFamily="18" charset="0"/>
                          <a:ea typeface="Cambria Math" panose="02040503050406030204" pitchFamily="18" charset="0"/>
                        </a:rPr>
                        <m:t>∝</m:t>
                      </m:r>
                      <m:r>
                        <a:rPr lang="en-GB">
                          <a:latin typeface="Cambria Math" panose="02040503050406030204" pitchFamily="18" charset="0"/>
                          <a:ea typeface="Helvetica Neue Light" panose="02000403000000020004" pitchFamily="2" charset="0"/>
                        </a:rPr>
                        <m:t> </m:t>
                      </m:r>
                      <m:r>
                        <m:rPr>
                          <m:sty m:val="p"/>
                        </m:rPr>
                        <a:rPr lang="en-GB">
                          <a:latin typeface="Cambria Math" panose="02040503050406030204" pitchFamily="18" charset="0"/>
                          <a:ea typeface="Helvetica Neue Light" panose="02000403000000020004" pitchFamily="2" charset="0"/>
                        </a:rPr>
                        <m:t>P</m:t>
                      </m:r>
                      <m:d>
                        <m:dPr>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θ</m:t>
                          </m:r>
                        </m:e>
                      </m:d>
                      <m:r>
                        <a:rPr lang="en-GB">
                          <a:latin typeface="Cambria Math" panose="02040503050406030204" pitchFamily="18" charset="0"/>
                          <a:ea typeface="Helvetica Neue Light" panose="02000403000000020004" pitchFamily="2" charset="0"/>
                        </a:rPr>
                        <m:t> </m:t>
                      </m:r>
                      <m:r>
                        <m:rPr>
                          <m:sty m:val="p"/>
                        </m:rPr>
                        <a:rPr lang="en-GB">
                          <a:latin typeface="Cambria Math" panose="02040503050406030204" pitchFamily="18" charset="0"/>
                          <a:ea typeface="Helvetica Neue Light" panose="02000403000000020004" pitchFamily="2" charset="0"/>
                        </a:rPr>
                        <m:t>P</m:t>
                      </m:r>
                      <m:d>
                        <m:dPr>
                          <m:endChr m:val="|"/>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y</m:t>
                          </m:r>
                          <m:r>
                            <a:rPr lang="en-GB" i="1">
                              <a:latin typeface="Cambria Math" panose="02040503050406030204" pitchFamily="18" charset="0"/>
                              <a:ea typeface="Helvetica Neue Light" panose="02000403000000020004" pitchFamily="2" charset="0"/>
                            </a:rPr>
                            <m:t> </m:t>
                          </m:r>
                        </m:e>
                      </m:d>
                      <m:r>
                        <a:rPr lang="en-GB" i="1" smtClean="0">
                          <a:latin typeface="Cambria Math" panose="02040503050406030204" pitchFamily="18" charset="0"/>
                          <a:ea typeface="Helvetica Neue Light" panose="02000403000000020004" pitchFamily="2" charset="0"/>
                        </a:rPr>
                        <m:t> </m:t>
                      </m:r>
                      <m:r>
                        <m:rPr>
                          <m:sty m:val="p"/>
                        </m:rPr>
                        <a:rPr lang="en-GB" smtClean="0">
                          <a:latin typeface="Cambria Math" panose="02040503050406030204" pitchFamily="18" charset="0"/>
                          <a:ea typeface="Cambria Math" panose="02040503050406030204" pitchFamily="18" charset="0"/>
                        </a:rPr>
                        <m:t>θ</m:t>
                      </m:r>
                      <m:r>
                        <a:rPr lang="en-GB" i="1" smtClean="0">
                          <a:latin typeface="Cambria Math" panose="02040503050406030204" pitchFamily="18" charset="0"/>
                          <a:ea typeface="Helvetica Neue Light" panose="02000403000000020004" pitchFamily="2" charset="0"/>
                        </a:rPr>
                        <m:t>)</m:t>
                      </m:r>
                    </m:oMath>
                  </m:oMathPara>
                </a14:m>
                <a:endParaRPr lang="en-GB" i="1" dirty="0">
                  <a:latin typeface="Cambria Math" panose="02040503050406030204" pitchFamily="18" charset="0"/>
                  <a:ea typeface="Helvetica Neue Light" panose="02000403000000020004" pitchFamily="2" charset="0"/>
                </a:endParaRPr>
              </a:p>
              <a:p>
                <a:pPr algn="ctr"/>
                <a:r>
                  <a:rPr lang="en-GB" dirty="0">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Helvetica Neue Light" panose="02000403000000020004" pitchFamily="2" charset="0"/>
                      </a:rPr>
                      <m:t>[</m:t>
                    </m:r>
                    <m:sSup>
                      <m:sSupPr>
                        <m:ctrlPr>
                          <a:rPr lang="en-GB" i="1">
                            <a:latin typeface="Cambria Math" panose="02040503050406030204" pitchFamily="18" charset="0"/>
                            <a:ea typeface="Cambria Math" panose="02040503050406030204" pitchFamily="18" charset="0"/>
                          </a:rPr>
                        </m:ctrlPr>
                      </m:sSupPr>
                      <m:e>
                        <m:r>
                          <m:rPr>
                            <m:sty m:val="p"/>
                          </m:rPr>
                          <a:rPr lang="en-GB">
                            <a:latin typeface="Cambria Math" panose="02040503050406030204" pitchFamily="18" charset="0"/>
                            <a:ea typeface="Cambria Math" panose="02040503050406030204" pitchFamily="18" charset="0"/>
                          </a:rPr>
                          <m:t>θ</m:t>
                        </m:r>
                      </m:e>
                      <m:sup>
                        <m:r>
                          <m:rPr>
                            <m:sty m:val="p"/>
                          </m:rPr>
                          <a:rPr lang="en-GB">
                            <a:latin typeface="Cambria Math" panose="02040503050406030204" pitchFamily="18" charset="0"/>
                            <a:ea typeface="Cambria Math" panose="02040503050406030204" pitchFamily="18" charset="0"/>
                          </a:rPr>
                          <m:t>α</m:t>
                        </m:r>
                        <m:r>
                          <a:rPr lang="en-GB">
                            <a:latin typeface="Cambria Math" panose="02040503050406030204" pitchFamily="18" charset="0"/>
                            <a:ea typeface="Cambria Math" panose="02040503050406030204" pitchFamily="18" charset="0"/>
                          </a:rPr>
                          <m:t>−1</m:t>
                        </m:r>
                      </m:sup>
                    </m:sSup>
                    <m:sSup>
                      <m:sSupPr>
                        <m:ctrlPr>
                          <a:rPr lang="en-GB" i="1">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r>
                              <a:rPr lang="en-GB">
                                <a:latin typeface="Cambria Math" panose="02040503050406030204" pitchFamily="18" charset="0"/>
                                <a:ea typeface="Cambria Math" panose="02040503050406030204" pitchFamily="18" charset="0"/>
                              </a:rPr>
                              <m:t>1−</m:t>
                            </m:r>
                            <m:r>
                              <m:rPr>
                                <m:sty m:val="p"/>
                              </m:rPr>
                              <a:rPr lang="en-GB">
                                <a:latin typeface="Cambria Math" panose="02040503050406030204" pitchFamily="18" charset="0"/>
                                <a:ea typeface="Cambria Math" panose="02040503050406030204" pitchFamily="18" charset="0"/>
                              </a:rPr>
                              <m:t>θ</m:t>
                            </m:r>
                          </m:e>
                        </m:d>
                      </m:e>
                      <m:sup>
                        <m:r>
                          <m:rPr>
                            <m:sty m:val="p"/>
                          </m:rPr>
                          <a:rPr lang="en-GB">
                            <a:latin typeface="Cambria Math" panose="02040503050406030204" pitchFamily="18" charset="0"/>
                            <a:ea typeface="Cambria Math" panose="02040503050406030204" pitchFamily="18" charset="0"/>
                          </a:rPr>
                          <m:t>β</m:t>
                        </m:r>
                        <m:r>
                          <a:rPr lang="en-GB">
                            <a:latin typeface="Cambria Math" panose="02040503050406030204" pitchFamily="18" charset="0"/>
                            <a:ea typeface="Cambria Math" panose="02040503050406030204" pitchFamily="18" charset="0"/>
                          </a:rPr>
                          <m:t>−1</m:t>
                        </m:r>
                      </m:sup>
                    </m:sSup>
                    <m:r>
                      <a:rPr lang="en-GB" b="0" i="0" smtClean="0">
                        <a:latin typeface="Cambria Math" panose="02040503050406030204" pitchFamily="18" charset="0"/>
                        <a:ea typeface="Helvetica Neue Light" panose="02000403000000020004" pitchFamily="2" charset="0"/>
                      </a:rPr>
                      <m:t>][</m:t>
                    </m:r>
                    <m:sSup>
                      <m:sSupPr>
                        <m:ctrlPr>
                          <a:rPr lang="en-GB" i="1">
                            <a:latin typeface="Cambria Math" panose="02040503050406030204" pitchFamily="18" charset="0"/>
                            <a:ea typeface="Helvetica Neue Light" panose="02000403000000020004" pitchFamily="2" charset="0"/>
                          </a:rPr>
                        </m:ctrlPr>
                      </m:sSupPr>
                      <m:e>
                        <m:r>
                          <m:rPr>
                            <m:sty m:val="p"/>
                          </m:rPr>
                          <a:rPr lang="el-GR">
                            <a:latin typeface="Cambria Math" panose="02040503050406030204" pitchFamily="18" charset="0"/>
                            <a:ea typeface="Cambria Math" panose="02040503050406030204" pitchFamily="18" charset="0"/>
                          </a:rPr>
                          <m:t>θ</m:t>
                        </m:r>
                      </m:e>
                      <m:sup>
                        <m:r>
                          <m:rPr>
                            <m:sty m:val="p"/>
                          </m:rPr>
                          <a:rPr lang="en-GB">
                            <a:latin typeface="Cambria Math" panose="02040503050406030204" pitchFamily="18" charset="0"/>
                            <a:ea typeface="Helvetica Neue Light" panose="02000403000000020004" pitchFamily="2" charset="0"/>
                          </a:rPr>
                          <m:t>y</m:t>
                        </m:r>
                      </m:sup>
                    </m:sSup>
                    <m:sSup>
                      <m:sSupPr>
                        <m:ctrlPr>
                          <a:rPr lang="en-GB" i="1">
                            <a:latin typeface="Cambria Math" panose="02040503050406030204" pitchFamily="18" charset="0"/>
                            <a:ea typeface="Helvetica Neue Light" panose="02000403000000020004" pitchFamily="2" charset="0"/>
                          </a:rPr>
                        </m:ctrlPr>
                      </m:sSupPr>
                      <m:e>
                        <m:r>
                          <a:rPr lang="en-GB">
                            <a:latin typeface="Cambria Math" panose="02040503050406030204" pitchFamily="18" charset="0"/>
                            <a:ea typeface="Helvetica Neue Light" panose="02000403000000020004" pitchFamily="2" charset="0"/>
                          </a:rPr>
                          <m:t>(1−</m:t>
                        </m:r>
                        <m:r>
                          <m:rPr>
                            <m:sty m:val="p"/>
                          </m:rPr>
                          <a:rPr lang="el-GR" i="1">
                            <a:latin typeface="Cambria Math" panose="02040503050406030204" pitchFamily="18" charset="0"/>
                            <a:ea typeface="Cambria Math" panose="02040503050406030204" pitchFamily="18" charset="0"/>
                          </a:rPr>
                          <m:t>θ</m:t>
                        </m:r>
                        <m:r>
                          <a:rPr lang="en-GB">
                            <a:latin typeface="Cambria Math" panose="02040503050406030204" pitchFamily="18" charset="0"/>
                            <a:ea typeface="Cambria Math" panose="02040503050406030204" pitchFamily="18" charset="0"/>
                          </a:rPr>
                          <m:t>)</m:t>
                        </m:r>
                      </m:e>
                      <m:sup>
                        <m:r>
                          <m:rPr>
                            <m:sty m:val="p"/>
                          </m:rPr>
                          <a:rPr lang="en-GB">
                            <a:latin typeface="Cambria Math" panose="02040503050406030204" pitchFamily="18" charset="0"/>
                            <a:ea typeface="Helvetica Neue Light" panose="02000403000000020004" pitchFamily="2" charset="0"/>
                          </a:rPr>
                          <m:t>n</m:t>
                        </m:r>
                        <m:r>
                          <a:rPr lang="en-GB">
                            <a:latin typeface="Cambria Math" panose="02040503050406030204" pitchFamily="18" charset="0"/>
                            <a:ea typeface="Helvetica Neue Light" panose="02000403000000020004" pitchFamily="2" charset="0"/>
                          </a:rPr>
                          <m:t>−</m:t>
                        </m:r>
                        <m:r>
                          <m:rPr>
                            <m:sty m:val="p"/>
                          </m:rPr>
                          <a:rPr lang="en-GB">
                            <a:latin typeface="Cambria Math" panose="02040503050406030204" pitchFamily="18" charset="0"/>
                            <a:ea typeface="Helvetica Neue Light" panose="02000403000000020004" pitchFamily="2" charset="0"/>
                          </a:rPr>
                          <m:t>y</m:t>
                        </m:r>
                      </m:sup>
                    </m:sSup>
                    <m:r>
                      <a:rPr lang="en-GB" b="0" i="0" smtClean="0">
                        <a:latin typeface="Cambria Math" panose="02040503050406030204" pitchFamily="18" charset="0"/>
                        <a:ea typeface="Helvetica Neue Light" panose="02000403000000020004" pitchFamily="2" charset="0"/>
                      </a:rPr>
                      <m:t>]</m:t>
                    </m:r>
                  </m:oMath>
                </a14:m>
                <a:endParaRPr lang="en-GB" dirty="0">
                  <a:latin typeface="Helvetica Neue Light" panose="02000403000000020004" pitchFamily="2" charset="0"/>
                  <a:ea typeface="Helvetica Neue Light" panose="02000403000000020004" pitchFamily="2" charset="0"/>
                </a:endParaRPr>
              </a:p>
              <a:p>
                <a:r>
                  <a:rPr lang="en-GB" dirty="0">
                    <a:ea typeface="Cambria Math" panose="02040503050406030204" pitchFamily="18" charset="0"/>
                  </a:rPr>
                  <a:t>                  </a:t>
                </a:r>
                <a14:m>
                  <m:oMath xmlns:m="http://schemas.openxmlformats.org/officeDocument/2006/math">
                    <m:r>
                      <a:rPr lang="en-GB" i="1" smtClean="0">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r>
                          <m:rPr>
                            <m:sty m:val="p"/>
                          </m:rPr>
                          <a:rPr lang="en-GB">
                            <a:latin typeface="Cambria Math" panose="02040503050406030204" pitchFamily="18" charset="0"/>
                            <a:ea typeface="Cambria Math" panose="02040503050406030204" pitchFamily="18" charset="0"/>
                          </a:rPr>
                          <m:t>θ</m:t>
                        </m:r>
                      </m:e>
                      <m:sup>
                        <m:r>
                          <m:rPr>
                            <m:sty m:val="p"/>
                          </m:rPr>
                          <a:rPr lang="en-GB">
                            <a:latin typeface="Cambria Math" panose="02040503050406030204" pitchFamily="18" charset="0"/>
                            <a:ea typeface="Cambria Math" panose="02040503050406030204" pitchFamily="18" charset="0"/>
                          </a:rPr>
                          <m:t>α</m:t>
                        </m:r>
                        <m:r>
                          <a:rPr lang="en-GB">
                            <a:latin typeface="Cambria Math" panose="02040503050406030204" pitchFamily="18" charset="0"/>
                            <a:ea typeface="Cambria Math" panose="02040503050406030204" pitchFamily="18" charset="0"/>
                          </a:rPr>
                          <m:t>−1</m:t>
                        </m:r>
                      </m:sup>
                    </m:sSup>
                    <m:sSup>
                      <m:sSupPr>
                        <m:ctrlPr>
                          <a:rPr lang="en-GB" i="1">
                            <a:latin typeface="Cambria Math" panose="02040503050406030204" pitchFamily="18" charset="0"/>
                            <a:ea typeface="Cambria Math" panose="02040503050406030204" pitchFamily="18" charset="0"/>
                          </a:rPr>
                        </m:ctrlPr>
                      </m:sSupPr>
                      <m:e>
                        <m:sSup>
                          <m:sSupPr>
                            <m:ctrlPr>
                              <a:rPr lang="en-GB" i="1">
                                <a:latin typeface="Cambria Math" panose="02040503050406030204" pitchFamily="18" charset="0"/>
                                <a:ea typeface="Helvetica Neue Light" panose="02000403000000020004" pitchFamily="2" charset="0"/>
                              </a:rPr>
                            </m:ctrlPr>
                          </m:sSupPr>
                          <m:e>
                            <m:r>
                              <m:rPr>
                                <m:sty m:val="p"/>
                              </m:rPr>
                              <a:rPr lang="el-GR">
                                <a:latin typeface="Cambria Math" panose="02040503050406030204" pitchFamily="18" charset="0"/>
                                <a:ea typeface="Cambria Math" panose="02040503050406030204" pitchFamily="18" charset="0"/>
                              </a:rPr>
                              <m:t>θ</m:t>
                            </m:r>
                          </m:e>
                          <m:sup>
                            <m:r>
                              <m:rPr>
                                <m:sty m:val="p"/>
                              </m:rPr>
                              <a:rPr lang="en-GB">
                                <a:latin typeface="Cambria Math" panose="02040503050406030204" pitchFamily="18" charset="0"/>
                                <a:ea typeface="Helvetica Neue Light" panose="02000403000000020004" pitchFamily="2" charset="0"/>
                              </a:rPr>
                              <m:t>y</m:t>
                            </m:r>
                          </m:sup>
                        </m:sSup>
                        <m:d>
                          <m:dPr>
                            <m:ctrlPr>
                              <a:rPr lang="en-GB" i="1">
                                <a:latin typeface="Cambria Math" panose="02040503050406030204" pitchFamily="18" charset="0"/>
                                <a:ea typeface="Cambria Math" panose="02040503050406030204" pitchFamily="18" charset="0"/>
                              </a:rPr>
                            </m:ctrlPr>
                          </m:dPr>
                          <m:e>
                            <m:r>
                              <a:rPr lang="en-GB">
                                <a:latin typeface="Cambria Math" panose="02040503050406030204" pitchFamily="18" charset="0"/>
                                <a:ea typeface="Cambria Math" panose="02040503050406030204" pitchFamily="18" charset="0"/>
                              </a:rPr>
                              <m:t>1−</m:t>
                            </m:r>
                            <m:r>
                              <m:rPr>
                                <m:sty m:val="p"/>
                              </m:rPr>
                              <a:rPr lang="en-GB">
                                <a:latin typeface="Cambria Math" panose="02040503050406030204" pitchFamily="18" charset="0"/>
                                <a:ea typeface="Cambria Math" panose="02040503050406030204" pitchFamily="18" charset="0"/>
                              </a:rPr>
                              <m:t>θ</m:t>
                            </m:r>
                          </m:e>
                        </m:d>
                      </m:e>
                      <m:sup>
                        <m:r>
                          <m:rPr>
                            <m:sty m:val="p"/>
                          </m:rPr>
                          <a:rPr lang="en-GB">
                            <a:latin typeface="Cambria Math" panose="02040503050406030204" pitchFamily="18" charset="0"/>
                            <a:ea typeface="Cambria Math" panose="02040503050406030204" pitchFamily="18" charset="0"/>
                          </a:rPr>
                          <m:t>β</m:t>
                        </m:r>
                        <m:r>
                          <a:rPr lang="en-GB">
                            <a:latin typeface="Cambria Math" panose="02040503050406030204" pitchFamily="18" charset="0"/>
                            <a:ea typeface="Cambria Math" panose="02040503050406030204" pitchFamily="18" charset="0"/>
                          </a:rPr>
                          <m:t>−1</m:t>
                        </m:r>
                      </m:sup>
                    </m:sSup>
                    <m:sSup>
                      <m:sSupPr>
                        <m:ctrlPr>
                          <a:rPr lang="en-GB" i="1" smtClean="0">
                            <a:latin typeface="Cambria Math" panose="02040503050406030204" pitchFamily="18" charset="0"/>
                            <a:ea typeface="Helvetica Neue Light" panose="02000403000000020004" pitchFamily="2" charset="0"/>
                          </a:rPr>
                        </m:ctrlPr>
                      </m:sSupPr>
                      <m:e>
                        <m:r>
                          <a:rPr lang="en-GB">
                            <a:latin typeface="Cambria Math" panose="02040503050406030204" pitchFamily="18" charset="0"/>
                            <a:ea typeface="Helvetica Neue Light" panose="02000403000000020004" pitchFamily="2" charset="0"/>
                          </a:rPr>
                          <m:t>(1−</m:t>
                        </m:r>
                        <m:r>
                          <m:rPr>
                            <m:sty m:val="p"/>
                          </m:rPr>
                          <a:rPr lang="el-GR" i="1">
                            <a:latin typeface="Cambria Math" panose="02040503050406030204" pitchFamily="18" charset="0"/>
                            <a:ea typeface="Cambria Math" panose="02040503050406030204" pitchFamily="18" charset="0"/>
                          </a:rPr>
                          <m:t>θ</m:t>
                        </m:r>
                        <m:r>
                          <a:rPr lang="en-GB">
                            <a:latin typeface="Cambria Math" panose="02040503050406030204" pitchFamily="18" charset="0"/>
                            <a:ea typeface="Cambria Math" panose="02040503050406030204" pitchFamily="18" charset="0"/>
                          </a:rPr>
                          <m:t>)</m:t>
                        </m:r>
                      </m:e>
                      <m:sup>
                        <m:r>
                          <m:rPr>
                            <m:sty m:val="p"/>
                          </m:rPr>
                          <a:rPr lang="en-GB">
                            <a:latin typeface="Cambria Math" panose="02040503050406030204" pitchFamily="18" charset="0"/>
                            <a:ea typeface="Helvetica Neue Light" panose="02000403000000020004" pitchFamily="2" charset="0"/>
                          </a:rPr>
                          <m:t>n</m:t>
                        </m:r>
                        <m:r>
                          <a:rPr lang="en-GB">
                            <a:latin typeface="Cambria Math" panose="02040503050406030204" pitchFamily="18" charset="0"/>
                            <a:ea typeface="Helvetica Neue Light" panose="02000403000000020004" pitchFamily="2" charset="0"/>
                          </a:rPr>
                          <m:t>−</m:t>
                        </m:r>
                        <m:r>
                          <m:rPr>
                            <m:sty m:val="p"/>
                          </m:rPr>
                          <a:rPr lang="en-GB">
                            <a:latin typeface="Cambria Math" panose="02040503050406030204" pitchFamily="18" charset="0"/>
                            <a:ea typeface="Helvetica Neue Light" panose="02000403000000020004" pitchFamily="2" charset="0"/>
                          </a:rPr>
                          <m:t>y</m:t>
                        </m:r>
                      </m:sup>
                    </m:sSup>
                  </m:oMath>
                </a14:m>
                <a:endParaRPr lang="en-GB" dirty="0">
                  <a:latin typeface="Helvetica Neue Light" panose="02000403000000020004" pitchFamily="2" charset="0"/>
                  <a:ea typeface="Helvetica Neue Light" panose="02000403000000020004" pitchFamily="2" charset="0"/>
                </a:endParaRPr>
              </a:p>
              <a:p>
                <a:r>
                  <a:rPr lang="en-GB" dirty="0">
                    <a:ea typeface="Cambria Math" panose="02040503050406030204" pitchFamily="18" charset="0"/>
                  </a:rPr>
                  <a:t>                  </a:t>
                </a:r>
                <a14:m>
                  <m:oMath xmlns:m="http://schemas.openxmlformats.org/officeDocument/2006/math">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θ</m:t>
                        </m:r>
                      </m:e>
                      <m:sup>
                        <m:r>
                          <a:rPr lang="en-GB" b="0" i="0" smtClean="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α</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y</m:t>
                        </m:r>
                        <m:r>
                          <a:rPr lang="en-GB" b="0" i="0" smtClean="0">
                            <a:latin typeface="Cambria Math" panose="02040503050406030204" pitchFamily="18" charset="0"/>
                            <a:ea typeface="Cambria Math" panose="02040503050406030204" pitchFamily="18" charset="0"/>
                          </a:rPr>
                          <m:t>)−1</m:t>
                        </m:r>
                      </m:sup>
                    </m:sSup>
                    <m:sSup>
                      <m:sSupPr>
                        <m:ctrlPr>
                          <a:rPr lang="en-GB" i="1">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r>
                              <a:rPr lang="en-GB" b="0" i="0">
                                <a:latin typeface="Cambria Math" panose="02040503050406030204" pitchFamily="18" charset="0"/>
                                <a:ea typeface="Cambria Math" panose="02040503050406030204" pitchFamily="18" charset="0"/>
                              </a:rPr>
                              <m:t>1−</m:t>
                            </m:r>
                            <m:r>
                              <m:rPr>
                                <m:sty m:val="p"/>
                              </m:rPr>
                              <a:rPr lang="en-GB" b="0" i="0">
                                <a:latin typeface="Cambria Math" panose="02040503050406030204" pitchFamily="18" charset="0"/>
                                <a:ea typeface="Cambria Math" panose="02040503050406030204" pitchFamily="18" charset="0"/>
                              </a:rPr>
                              <m:t>θ</m:t>
                            </m:r>
                          </m:e>
                        </m:d>
                      </m:e>
                      <m:sup>
                        <m:r>
                          <a:rPr lang="en-GB" b="0" i="0" smtClean="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β</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n</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y</m:t>
                        </m:r>
                        <m:r>
                          <a:rPr lang="en-GB" b="0" i="0" smtClean="0">
                            <a:latin typeface="Cambria Math" panose="02040503050406030204" pitchFamily="18" charset="0"/>
                            <a:ea typeface="Cambria Math" panose="02040503050406030204" pitchFamily="18" charset="0"/>
                          </a:rPr>
                          <m:t>)−1</m:t>
                        </m:r>
                      </m:sup>
                    </m:sSup>
                  </m:oMath>
                </a14:m>
                <a:endParaRPr lang="en-GB" dirty="0">
                  <a:latin typeface="Helvetica Neue Light" panose="02000403000000020004" pitchFamily="2" charset="0"/>
                  <a:ea typeface="Helvetica Neue Light" panose="02000403000000020004" pitchFamily="2" charset="0"/>
                </a:endParaRPr>
              </a:p>
              <a:p>
                <a14:m>
                  <m:oMath xmlns:m="http://schemas.openxmlformats.org/officeDocument/2006/math">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Beta</m:t>
                    </m:r>
                    <m:d>
                      <m:dPr>
                        <m:endChr m:val="|"/>
                        <m:ctrlPr>
                          <a:rPr lang="en-GB" i="1" smtClean="0">
                            <a:latin typeface="Cambria Math" panose="02040503050406030204" pitchFamily="18" charset="0"/>
                            <a:ea typeface="Cambria Math" panose="02040503050406030204" pitchFamily="18" charset="0"/>
                          </a:rPr>
                        </m:ctrlPr>
                      </m:dPr>
                      <m:e>
                        <m:r>
                          <m:rPr>
                            <m:sty m:val="p"/>
                          </m:rPr>
                          <a:rPr lang="el-GR" b="0" i="0" smtClean="0">
                            <a:latin typeface="Cambria Math" panose="02040503050406030204" pitchFamily="18" charset="0"/>
                            <a:ea typeface="Cambria Math" panose="02040503050406030204" pitchFamily="18" charset="0"/>
                          </a:rPr>
                          <m:t>θ</m:t>
                        </m:r>
                      </m:e>
                    </m:d>
                    <m:r>
                      <a:rPr lang="en-GB" b="0" i="0" smtClean="0">
                        <a:latin typeface="Cambria Math" panose="02040503050406030204" pitchFamily="18" charset="0"/>
                        <a:ea typeface="Cambria Math" panose="02040503050406030204" pitchFamily="18" charset="0"/>
                      </a:rPr>
                      <m:t> </m:t>
                    </m:r>
                    <m:r>
                      <a:rPr lang="en-GB" b="0" i="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α</m:t>
                    </m:r>
                    <m:r>
                      <a:rPr lang="en-GB" b="0" i="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y</m:t>
                    </m:r>
                    <m:r>
                      <a:rPr lang="en-GB" b="0" i="0">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 </a:t>
                </a:r>
                <a14:m>
                  <m:oMath xmlns:m="http://schemas.openxmlformats.org/officeDocument/2006/math">
                    <m:r>
                      <a:rPr lang="en-GB" b="0" i="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β</m:t>
                    </m:r>
                    <m:r>
                      <a:rPr lang="en-GB" b="0" i="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n</m:t>
                    </m:r>
                    <m:r>
                      <a:rPr lang="en-GB" b="0" i="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y</m:t>
                    </m:r>
                    <m:r>
                      <a:rPr lang="en-GB" b="0" i="0">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a:t>
                </a:r>
              </a:p>
              <a:p>
                <a:endParaRPr lang="en-GB" dirty="0">
                  <a:latin typeface="Helvetica Neue Light" panose="02000403000000020004" pitchFamily="2" charset="0"/>
                  <a:ea typeface="Helvetica Neue Light" panose="02000403000000020004" pitchFamily="2" charset="0"/>
                </a:endParaRPr>
              </a:p>
            </p:txBody>
          </p:sp>
        </mc:Choice>
        <mc:Fallback xmlns="">
          <p:sp>
            <p:nvSpPr>
              <p:cNvPr id="12" name="TextBox 11">
                <a:extLst>
                  <a:ext uri="{FF2B5EF4-FFF2-40B4-BE49-F238E27FC236}">
                    <a16:creationId xmlns:a16="http://schemas.microsoft.com/office/drawing/2014/main" id="{A4FAE748-1FE2-D146-AD64-BAC2DA39AA09}"/>
                  </a:ext>
                </a:extLst>
              </p:cNvPr>
              <p:cNvSpPr txBox="1">
                <a:spLocks noRot="1" noChangeAspect="1" noMove="1" noResize="1" noEditPoints="1" noAdjustHandles="1" noChangeArrowheads="1" noChangeShapeType="1" noTextEdit="1"/>
              </p:cNvSpPr>
              <p:nvPr/>
            </p:nvSpPr>
            <p:spPr>
              <a:xfrm>
                <a:off x="814197" y="3080205"/>
                <a:ext cx="4452748" cy="2040495"/>
              </a:xfrm>
              <a:prstGeom prst="rect">
                <a:avLst/>
              </a:prstGeom>
              <a:blipFill>
                <a:blip r:embed="rId3"/>
                <a:stretch>
                  <a:fillRect/>
                </a:stretch>
              </a:blipFill>
              <a:ln>
                <a:solidFill>
                  <a:schemeClr val="accent1">
                    <a:lumMod val="75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132DE4-7B3B-1849-8C0D-A329A07AEDB1}"/>
                  </a:ext>
                </a:extLst>
              </p:cNvPr>
              <p:cNvSpPr txBox="1"/>
              <p:nvPr/>
            </p:nvSpPr>
            <p:spPr>
              <a:xfrm>
                <a:off x="718951" y="1814383"/>
                <a:ext cx="5295424" cy="506870"/>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Likelihood function: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P</m:t>
                    </m:r>
                    <m:d>
                      <m:dPr>
                        <m:endChr m:val="|"/>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y</m:t>
                        </m:r>
                        <m:r>
                          <a:rPr lang="en-GB" i="1">
                            <a:latin typeface="Cambria Math" panose="02040503050406030204" pitchFamily="18" charset="0"/>
                            <a:ea typeface="Helvetica Neue Light" panose="02000403000000020004" pitchFamily="2" charset="0"/>
                          </a:rPr>
                          <m:t> </m:t>
                        </m:r>
                      </m:e>
                    </m:d>
                    <m:r>
                      <a:rPr lang="en-GB" i="1">
                        <a:latin typeface="Cambria Math" panose="02040503050406030204" pitchFamily="18" charset="0"/>
                        <a:ea typeface="Helvetica Neue Light" panose="02000403000000020004" pitchFamily="2" charset="0"/>
                      </a:rPr>
                      <m:t> </m:t>
                    </m:r>
                    <m:r>
                      <m:rPr>
                        <m:sty m:val="p"/>
                      </m:rPr>
                      <a:rPr lang="en-GB">
                        <a:latin typeface="Cambria Math" panose="02040503050406030204" pitchFamily="18" charset="0"/>
                        <a:ea typeface="Cambria Math" panose="02040503050406030204" pitchFamily="18" charset="0"/>
                      </a:rPr>
                      <m:t>θ</m:t>
                    </m:r>
                    <m:r>
                      <a:rPr lang="en-GB" i="1">
                        <a:latin typeface="Cambria Math" panose="02040503050406030204" pitchFamily="18" charset="0"/>
                        <a:ea typeface="Helvetica Neue Light" panose="02000403000000020004" pitchFamily="2" charset="0"/>
                      </a:rPr>
                      <m:t>)</m:t>
                    </m:r>
                  </m:oMath>
                </a14:m>
                <a:r>
                  <a:rPr lang="en-GB" dirty="0">
                    <a:latin typeface="Helvetica Neue Light" panose="02000403000000020004" pitchFamily="2" charset="0"/>
                    <a:ea typeface="Helvetica Neue Light" panose="02000403000000020004" pitchFamily="2" charset="0"/>
                  </a:rPr>
                  <a:t> = </a:t>
                </a:r>
                <a14:m>
                  <m:oMath xmlns:m="http://schemas.openxmlformats.org/officeDocument/2006/math">
                    <m:d>
                      <m:dPr>
                        <m:ctrlPr>
                          <a:rPr lang="en-GB" i="1">
                            <a:latin typeface="Cambria Math" panose="02040503050406030204" pitchFamily="18" charset="0"/>
                            <a:ea typeface="Helvetica Neue Light" panose="02000403000000020004" pitchFamily="2" charset="0"/>
                          </a:rPr>
                        </m:ctrlPr>
                      </m:dPr>
                      <m:e>
                        <m:f>
                          <m:fPr>
                            <m:type m:val="noBar"/>
                            <m:ctrlPr>
                              <a:rPr lang="en-GB" i="1">
                                <a:latin typeface="Cambria Math" panose="02040503050406030204" pitchFamily="18" charset="0"/>
                                <a:ea typeface="Helvetica Neue Light" panose="02000403000000020004" pitchFamily="2" charset="0"/>
                              </a:rPr>
                            </m:ctrlPr>
                          </m:fPr>
                          <m:num>
                            <m:r>
                              <a:rPr lang="en-GB" i="1">
                                <a:latin typeface="Cambria Math" panose="02040503050406030204" pitchFamily="18" charset="0"/>
                                <a:ea typeface="Helvetica Neue Light" panose="02000403000000020004" pitchFamily="2" charset="0"/>
                              </a:rPr>
                              <m:t>𝑛</m:t>
                            </m:r>
                          </m:num>
                          <m:den>
                            <m:r>
                              <a:rPr lang="en-GB" i="1">
                                <a:latin typeface="Cambria Math" panose="02040503050406030204" pitchFamily="18" charset="0"/>
                                <a:ea typeface="Helvetica Neue Light" panose="02000403000000020004" pitchFamily="2" charset="0"/>
                              </a:rPr>
                              <m:t>𝑦</m:t>
                            </m:r>
                          </m:den>
                        </m:f>
                      </m:e>
                    </m:d>
                    <m:sSup>
                      <m:sSupPr>
                        <m:ctrlPr>
                          <a:rPr lang="en-GB" i="1">
                            <a:latin typeface="Cambria Math" panose="02040503050406030204" pitchFamily="18" charset="0"/>
                            <a:ea typeface="Helvetica Neue Light" panose="02000403000000020004" pitchFamily="2" charset="0"/>
                          </a:rPr>
                        </m:ctrlPr>
                      </m:sSupPr>
                      <m:e>
                        <m:r>
                          <m:rPr>
                            <m:sty m:val="p"/>
                          </m:rPr>
                          <a:rPr lang="el-GR">
                            <a:latin typeface="Cambria Math" panose="02040503050406030204" pitchFamily="18" charset="0"/>
                            <a:ea typeface="Cambria Math" panose="02040503050406030204" pitchFamily="18" charset="0"/>
                          </a:rPr>
                          <m:t>θ</m:t>
                        </m:r>
                      </m:e>
                      <m:sup>
                        <m:r>
                          <m:rPr>
                            <m:sty m:val="p"/>
                          </m:rPr>
                          <a:rPr lang="en-GB">
                            <a:latin typeface="Cambria Math" panose="02040503050406030204" pitchFamily="18" charset="0"/>
                            <a:ea typeface="Helvetica Neue Light" panose="02000403000000020004" pitchFamily="2" charset="0"/>
                          </a:rPr>
                          <m:t>y</m:t>
                        </m:r>
                      </m:sup>
                    </m:sSup>
                    <m:sSup>
                      <m:sSupPr>
                        <m:ctrlPr>
                          <a:rPr lang="en-GB" i="1">
                            <a:latin typeface="Cambria Math" panose="02040503050406030204" pitchFamily="18" charset="0"/>
                            <a:ea typeface="Helvetica Neue Light" panose="02000403000000020004" pitchFamily="2" charset="0"/>
                          </a:rPr>
                        </m:ctrlPr>
                      </m:sSupPr>
                      <m:e>
                        <m:r>
                          <a:rPr lang="en-GB">
                            <a:latin typeface="Cambria Math" panose="02040503050406030204" pitchFamily="18" charset="0"/>
                            <a:ea typeface="Helvetica Neue Light" panose="02000403000000020004" pitchFamily="2" charset="0"/>
                          </a:rPr>
                          <m:t>(1−</m:t>
                        </m:r>
                        <m:r>
                          <m:rPr>
                            <m:sty m:val="p"/>
                          </m:rPr>
                          <a:rPr lang="el-GR" i="1">
                            <a:latin typeface="Cambria Math" panose="02040503050406030204" pitchFamily="18" charset="0"/>
                            <a:ea typeface="Cambria Math" panose="02040503050406030204" pitchFamily="18" charset="0"/>
                          </a:rPr>
                          <m:t>θ</m:t>
                        </m:r>
                        <m:r>
                          <a:rPr lang="en-GB">
                            <a:latin typeface="Cambria Math" panose="02040503050406030204" pitchFamily="18" charset="0"/>
                            <a:ea typeface="Cambria Math" panose="02040503050406030204" pitchFamily="18" charset="0"/>
                          </a:rPr>
                          <m:t>)</m:t>
                        </m:r>
                      </m:e>
                      <m:sup>
                        <m:r>
                          <m:rPr>
                            <m:sty m:val="p"/>
                          </m:rPr>
                          <a:rPr lang="en-GB">
                            <a:latin typeface="Cambria Math" panose="02040503050406030204" pitchFamily="18" charset="0"/>
                            <a:ea typeface="Helvetica Neue Light" panose="02000403000000020004" pitchFamily="2" charset="0"/>
                          </a:rPr>
                          <m:t>n</m:t>
                        </m:r>
                        <m:r>
                          <a:rPr lang="en-GB">
                            <a:latin typeface="Cambria Math" panose="02040503050406030204" pitchFamily="18" charset="0"/>
                            <a:ea typeface="Helvetica Neue Light" panose="02000403000000020004" pitchFamily="2" charset="0"/>
                          </a:rPr>
                          <m:t>−</m:t>
                        </m:r>
                        <m:r>
                          <m:rPr>
                            <m:sty m:val="p"/>
                          </m:rPr>
                          <a:rPr lang="en-GB">
                            <a:latin typeface="Cambria Math" panose="02040503050406030204" pitchFamily="18" charset="0"/>
                            <a:ea typeface="Helvetica Neue Light" panose="02000403000000020004" pitchFamily="2" charset="0"/>
                          </a:rPr>
                          <m:t>y</m:t>
                        </m:r>
                      </m:sup>
                    </m:sSup>
                  </m:oMath>
                </a14:m>
                <a:r>
                  <a:rPr lang="en-GB" dirty="0">
                    <a:latin typeface="Helvetica Neue Light" panose="02000403000000020004" pitchFamily="2" charset="0"/>
                    <a:ea typeface="Helvetica Neue Light" panose="02000403000000020004" pitchFamily="2" charset="0"/>
                  </a:rPr>
                  <a:t> </a:t>
                </a:r>
              </a:p>
            </p:txBody>
          </p:sp>
        </mc:Choice>
        <mc:Fallback xmlns="">
          <p:sp>
            <p:nvSpPr>
              <p:cNvPr id="14" name="TextBox 13">
                <a:extLst>
                  <a:ext uri="{FF2B5EF4-FFF2-40B4-BE49-F238E27FC236}">
                    <a16:creationId xmlns:a16="http://schemas.microsoft.com/office/drawing/2014/main" id="{EC132DE4-7B3B-1849-8C0D-A329A07AEDB1}"/>
                  </a:ext>
                </a:extLst>
              </p:cNvPr>
              <p:cNvSpPr txBox="1">
                <a:spLocks noRot="1" noChangeAspect="1" noMove="1" noResize="1" noEditPoints="1" noAdjustHandles="1" noChangeArrowheads="1" noChangeShapeType="1" noTextEdit="1"/>
              </p:cNvSpPr>
              <p:nvPr/>
            </p:nvSpPr>
            <p:spPr>
              <a:xfrm>
                <a:off x="718951" y="1814383"/>
                <a:ext cx="5295424" cy="506870"/>
              </a:xfrm>
              <a:prstGeom prst="rect">
                <a:avLst/>
              </a:prstGeom>
              <a:blipFill>
                <a:blip r:embed="rId4"/>
                <a:stretch>
                  <a:fillRect l="-718" b="-500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A6B7D6F5-667A-CD44-805F-ACFAA9F003AC}"/>
              </a:ext>
            </a:extLst>
          </p:cNvPr>
          <p:cNvSpPr txBox="1"/>
          <p:nvPr/>
        </p:nvSpPr>
        <p:spPr>
          <a:xfrm>
            <a:off x="718951" y="5366440"/>
            <a:ext cx="11049820" cy="923330"/>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As you can see the posterior distribution is a Beta distribution, but the parameters for it have been updated.</a:t>
            </a: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the posterior is in the same family as the prior, we say the prior is a conjugate for the model. </a:t>
            </a: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Here, the Beta prior is a conjugate for the binomial model.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390F4B-0DEC-6B40-89BC-FDF24F061ADF}"/>
                  </a:ext>
                </a:extLst>
              </p:cNvPr>
              <p:cNvSpPr txBox="1"/>
              <p:nvPr/>
            </p:nvSpPr>
            <p:spPr>
              <a:xfrm>
                <a:off x="6428297" y="1782846"/>
                <a:ext cx="3983719" cy="797654"/>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Prior: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P</m:t>
                    </m:r>
                    <m:d>
                      <m:dPr>
                        <m:ctrlPr>
                          <a:rPr lang="en-GB" b="0" i="1" smtClean="0">
                            <a:latin typeface="Cambria Math" panose="02040503050406030204" pitchFamily="18" charset="0"/>
                            <a:ea typeface="Helvetica Neue Light" panose="02000403000000020004" pitchFamily="2" charset="0"/>
                          </a:rPr>
                        </m:ctrlPr>
                      </m:dPr>
                      <m:e>
                        <m:r>
                          <m:rPr>
                            <m:sty m:val="p"/>
                          </m:rPr>
                          <a:rPr lang="en-GB" b="0" i="0" smtClean="0">
                            <a:latin typeface="Cambria Math" panose="02040503050406030204" pitchFamily="18" charset="0"/>
                            <a:ea typeface="Cambria Math" panose="02040503050406030204" pitchFamily="18" charset="0"/>
                          </a:rPr>
                          <m:t>θ</m:t>
                        </m:r>
                      </m:e>
                    </m:d>
                    <m:r>
                      <a:rPr lang="en-GB" b="0" i="0" smtClean="0">
                        <a:latin typeface="Cambria Math" panose="02040503050406030204" pitchFamily="18" charset="0"/>
                        <a:ea typeface="Cambria Math" panose="02040503050406030204" pitchFamily="18" charset="0"/>
                      </a:rPr>
                      <m:t>= </m:t>
                    </m:r>
                    <m:f>
                      <m:fPr>
                        <m:ctrlPr>
                          <a:rPr lang="en-GB" b="0" i="1" smtClean="0">
                            <a:latin typeface="Cambria Math" panose="02040503050406030204" pitchFamily="18" charset="0"/>
                            <a:ea typeface="Cambria Math" panose="02040503050406030204" pitchFamily="18" charset="0"/>
                          </a:rPr>
                        </m:ctrlPr>
                      </m:fPr>
                      <m:num>
                        <m:r>
                          <a:rPr lang="en-GB" b="0" i="0" smtClean="0">
                            <a:latin typeface="Cambria Math" panose="02040503050406030204" pitchFamily="18" charset="0"/>
                            <a:ea typeface="Cambria Math" panose="02040503050406030204" pitchFamily="18" charset="0"/>
                          </a:rPr>
                          <m:t>1</m:t>
                        </m:r>
                      </m:num>
                      <m:den>
                        <m:r>
                          <m:rPr>
                            <m:sty m:val="p"/>
                          </m:rPr>
                          <a:rPr lang="en-GB" b="0" i="0" smtClean="0">
                            <a:latin typeface="Cambria Math" panose="02040503050406030204" pitchFamily="18" charset="0"/>
                            <a:ea typeface="Cambria Math" panose="02040503050406030204" pitchFamily="18" charset="0"/>
                          </a:rPr>
                          <m:t>B</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α</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β</m:t>
                        </m:r>
                        <m:r>
                          <a:rPr lang="en-GB" b="0" i="0" smtClean="0">
                            <a:latin typeface="Cambria Math" panose="02040503050406030204" pitchFamily="18" charset="0"/>
                            <a:ea typeface="Cambria Math" panose="02040503050406030204" pitchFamily="18" charset="0"/>
                          </a:rPr>
                          <m:t>)</m:t>
                        </m:r>
                      </m:den>
                    </m:f>
                    <m:r>
                      <a:rPr lang="en-GB" b="0" i="0" smtClean="0">
                        <a:latin typeface="Cambria Math" panose="02040503050406030204" pitchFamily="18" charset="0"/>
                        <a:ea typeface="Cambria Math" panose="02040503050406030204" pitchFamily="18" charset="0"/>
                      </a:rPr>
                      <m:t> </m:t>
                    </m:r>
                    <m:sSup>
                      <m:sSupPr>
                        <m:ctrlPr>
                          <a:rPr lang="en-GB" b="0" i="1" smtClean="0">
                            <a:latin typeface="Cambria Math" panose="02040503050406030204" pitchFamily="18" charset="0"/>
                            <a:ea typeface="Cambria Math" panose="02040503050406030204" pitchFamily="18" charset="0"/>
                          </a:rPr>
                        </m:ctrlPr>
                      </m:sSupPr>
                      <m:e>
                        <m:r>
                          <m:rPr>
                            <m:sty m:val="p"/>
                          </m:rPr>
                          <a:rPr lang="en-GB" b="0" i="0" smtClean="0">
                            <a:latin typeface="Cambria Math" panose="02040503050406030204" pitchFamily="18" charset="0"/>
                            <a:ea typeface="Cambria Math" panose="02040503050406030204" pitchFamily="18" charset="0"/>
                          </a:rPr>
                          <m:t>θ</m:t>
                        </m:r>
                      </m:e>
                      <m:sup>
                        <m:r>
                          <m:rPr>
                            <m:sty m:val="p"/>
                          </m:rPr>
                          <a:rPr lang="en-GB" b="0" i="0" smtClean="0">
                            <a:latin typeface="Cambria Math" panose="02040503050406030204" pitchFamily="18" charset="0"/>
                            <a:ea typeface="Cambria Math" panose="02040503050406030204" pitchFamily="18" charset="0"/>
                          </a:rPr>
                          <m:t>α</m:t>
                        </m:r>
                        <m:r>
                          <a:rPr lang="en-GB" b="0" i="0" smtClean="0">
                            <a:latin typeface="Cambria Math" panose="02040503050406030204" pitchFamily="18" charset="0"/>
                            <a:ea typeface="Cambria Math" panose="02040503050406030204" pitchFamily="18" charset="0"/>
                          </a:rPr>
                          <m:t>−1</m:t>
                        </m:r>
                      </m:sup>
                    </m:sSup>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r>
                              <a:rPr lang="en-GB" b="0" i="0" smtClean="0">
                                <a:latin typeface="Cambria Math" panose="02040503050406030204" pitchFamily="18" charset="0"/>
                                <a:ea typeface="Cambria Math" panose="02040503050406030204" pitchFamily="18" charset="0"/>
                              </a:rPr>
                              <m:t>1−</m:t>
                            </m:r>
                            <m:r>
                              <m:rPr>
                                <m:sty m:val="p"/>
                              </m:rPr>
                              <a:rPr lang="en-GB" b="0" i="0" smtClean="0">
                                <a:latin typeface="Cambria Math" panose="02040503050406030204" pitchFamily="18" charset="0"/>
                                <a:ea typeface="Cambria Math" panose="02040503050406030204" pitchFamily="18" charset="0"/>
                              </a:rPr>
                              <m:t>θ</m:t>
                            </m:r>
                          </m:e>
                        </m:d>
                      </m:e>
                      <m:sup>
                        <m:r>
                          <m:rPr>
                            <m:sty m:val="p"/>
                          </m:rPr>
                          <a:rPr lang="en-GB" b="0" i="0" smtClean="0">
                            <a:latin typeface="Cambria Math" panose="02040503050406030204" pitchFamily="18" charset="0"/>
                            <a:ea typeface="Cambria Math" panose="02040503050406030204" pitchFamily="18" charset="0"/>
                          </a:rPr>
                          <m:t>β</m:t>
                        </m:r>
                        <m:r>
                          <a:rPr lang="en-GB" b="0" i="0" smtClean="0">
                            <a:latin typeface="Cambria Math" panose="02040503050406030204" pitchFamily="18" charset="0"/>
                            <a:ea typeface="Cambria Math" panose="02040503050406030204" pitchFamily="18" charset="0"/>
                          </a:rPr>
                          <m:t>−1</m:t>
                        </m:r>
                      </m:sup>
                    </m:sSup>
                  </m:oMath>
                </a14:m>
                <a:endParaRPr lang="en-GB" b="0" i="0" dirty="0">
                  <a:latin typeface="Cambria Math" panose="02040503050406030204" pitchFamily="18" charset="0"/>
                  <a:ea typeface="Cambria Math" panose="02040503050406030204" pitchFamily="18" charset="0"/>
                </a:endParaRPr>
              </a:p>
              <a:p>
                <a:endParaRPr lang="en-GB" b="0" i="0" dirty="0">
                  <a:latin typeface="Cambria Math" panose="02040503050406030204" pitchFamily="18" charset="0"/>
                  <a:ea typeface="Helvetica Neue Light" panose="02000403000000020004" pitchFamily="2" charset="0"/>
                </a:endParaRPr>
              </a:p>
            </p:txBody>
          </p:sp>
        </mc:Choice>
        <mc:Fallback xmlns="">
          <p:sp>
            <p:nvSpPr>
              <p:cNvPr id="16" name="TextBox 15">
                <a:extLst>
                  <a:ext uri="{FF2B5EF4-FFF2-40B4-BE49-F238E27FC236}">
                    <a16:creationId xmlns:a16="http://schemas.microsoft.com/office/drawing/2014/main" id="{B4390F4B-0DEC-6B40-89BC-FDF24F061ADF}"/>
                  </a:ext>
                </a:extLst>
              </p:cNvPr>
              <p:cNvSpPr txBox="1">
                <a:spLocks noRot="1" noChangeAspect="1" noMove="1" noResize="1" noEditPoints="1" noAdjustHandles="1" noChangeArrowheads="1" noChangeShapeType="1" noTextEdit="1"/>
              </p:cNvSpPr>
              <p:nvPr/>
            </p:nvSpPr>
            <p:spPr>
              <a:xfrm>
                <a:off x="6428297" y="1782846"/>
                <a:ext cx="3983719" cy="797654"/>
              </a:xfrm>
              <a:prstGeom prst="rect">
                <a:avLst/>
              </a:prstGeom>
              <a:blipFill>
                <a:blip r:embed="rId5"/>
                <a:stretch>
                  <a:fillRect l="-95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10CCA2-C587-F247-B7C2-AD27E9E1750C}"/>
                  </a:ext>
                </a:extLst>
              </p:cNvPr>
              <p:cNvSpPr txBox="1"/>
              <p:nvPr/>
            </p:nvSpPr>
            <p:spPr>
              <a:xfrm>
                <a:off x="5516718" y="4078127"/>
                <a:ext cx="2621442" cy="307777"/>
              </a:xfrm>
              <a:prstGeom prst="rect">
                <a:avLst/>
              </a:prstGeom>
              <a:noFill/>
            </p:spPr>
            <p:txBody>
              <a:bodyPr wrap="square" rtlCol="0">
                <a:spAutoFit/>
              </a:bodyPr>
              <a:lstStyle/>
              <a:p>
                <a:pPr algn="l"/>
                <a:r>
                  <a:rPr lang="en-GB" sz="1400" dirty="0">
                    <a:latin typeface="Helvetica Neue" panose="02000503000000020004" pitchFamily="2" charset="0"/>
                    <a:ea typeface="Helvetica Neue" panose="02000503000000020004" pitchFamily="2" charset="0"/>
                    <a:cs typeface="Helvetica Neue" panose="02000503000000020004" pitchFamily="2" charset="0"/>
                  </a:rPr>
                  <a:t>Using indices </a:t>
                </a:r>
                <a14:m>
                  <m:oMath xmlns:m="http://schemas.openxmlformats.org/officeDocument/2006/math">
                    <m:sSup>
                      <m:sSupPr>
                        <m:ctrlPr>
                          <a:rPr lang="en-GB" sz="1400" i="1" smtClean="0">
                            <a:latin typeface="Cambria Math" panose="02040503050406030204" pitchFamily="18" charset="0"/>
                            <a:ea typeface="Helvetica Neue Light" panose="02000403000000020004" pitchFamily="2" charset="0"/>
                          </a:rPr>
                        </m:ctrlPr>
                      </m:sSupPr>
                      <m:e>
                        <m:r>
                          <a:rPr lang="en-GB" sz="1400" b="0" i="1" smtClean="0">
                            <a:latin typeface="Cambria Math" panose="02040503050406030204" pitchFamily="18" charset="0"/>
                            <a:ea typeface="Helvetica Neue Light" panose="02000403000000020004" pitchFamily="2" charset="0"/>
                          </a:rPr>
                          <m:t>𝑎</m:t>
                        </m:r>
                      </m:e>
                      <m:sup>
                        <m:r>
                          <a:rPr lang="en-GB" sz="1400" b="0" i="1" smtClean="0">
                            <a:latin typeface="Cambria Math" panose="02040503050406030204" pitchFamily="18" charset="0"/>
                            <a:ea typeface="Helvetica Neue Light" panose="02000403000000020004" pitchFamily="2" charset="0"/>
                          </a:rPr>
                          <m:t>𝑚</m:t>
                        </m:r>
                      </m:sup>
                    </m:sSup>
                    <m:sSup>
                      <m:sSupPr>
                        <m:ctrlPr>
                          <a:rPr lang="en-GB" sz="1400" i="1" smtClean="0">
                            <a:latin typeface="Cambria Math" panose="02040503050406030204" pitchFamily="18" charset="0"/>
                            <a:ea typeface="Helvetica Neue Light" panose="02000403000000020004" pitchFamily="2" charset="0"/>
                          </a:rPr>
                        </m:ctrlPr>
                      </m:sSupPr>
                      <m:e>
                        <m:r>
                          <a:rPr lang="en-GB" sz="1400" b="0" i="1" smtClean="0">
                            <a:latin typeface="Cambria Math" panose="02040503050406030204" pitchFamily="18" charset="0"/>
                            <a:ea typeface="Helvetica Neue Light" panose="02000403000000020004" pitchFamily="2" charset="0"/>
                          </a:rPr>
                          <m:t>𝑎</m:t>
                        </m:r>
                      </m:e>
                      <m:sup>
                        <m:r>
                          <a:rPr lang="en-GB" sz="1400" b="0" i="1" smtClean="0">
                            <a:latin typeface="Cambria Math" panose="02040503050406030204" pitchFamily="18" charset="0"/>
                            <a:ea typeface="Helvetica Neue Light" panose="02000403000000020004" pitchFamily="2" charset="0"/>
                          </a:rPr>
                          <m:t>𝑛</m:t>
                        </m:r>
                      </m:sup>
                    </m:sSup>
                    <m:r>
                      <a:rPr lang="en-GB" sz="1400" b="0" i="1" smtClean="0">
                        <a:latin typeface="Cambria Math" panose="02040503050406030204" pitchFamily="18" charset="0"/>
                        <a:ea typeface="Helvetica Neue Light" panose="02000403000000020004" pitchFamily="2" charset="0"/>
                      </a:rPr>
                      <m:t>=</m:t>
                    </m:r>
                    <m:sSup>
                      <m:sSupPr>
                        <m:ctrlPr>
                          <a:rPr lang="en-GB" sz="1400" b="0" i="1" smtClean="0">
                            <a:latin typeface="Cambria Math" panose="02040503050406030204" pitchFamily="18" charset="0"/>
                            <a:ea typeface="Helvetica Neue Light" panose="02000403000000020004" pitchFamily="2" charset="0"/>
                          </a:rPr>
                        </m:ctrlPr>
                      </m:sSupPr>
                      <m:e>
                        <m:r>
                          <a:rPr lang="en-GB" sz="1400" b="0" i="1" smtClean="0">
                            <a:latin typeface="Cambria Math" panose="02040503050406030204" pitchFamily="18" charset="0"/>
                            <a:ea typeface="Helvetica Neue Light" panose="02000403000000020004" pitchFamily="2" charset="0"/>
                          </a:rPr>
                          <m:t>𝑎</m:t>
                        </m:r>
                      </m:e>
                      <m:sup>
                        <m:r>
                          <a:rPr lang="en-GB" sz="1400" b="0" i="1" smtClean="0">
                            <a:latin typeface="Cambria Math" panose="02040503050406030204" pitchFamily="18" charset="0"/>
                            <a:ea typeface="Helvetica Neue Light" panose="02000403000000020004" pitchFamily="2" charset="0"/>
                          </a:rPr>
                          <m:t>𝑚</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𝑛</m:t>
                        </m:r>
                      </m:sup>
                    </m:sSup>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5" name="TextBox 4">
                <a:extLst>
                  <a:ext uri="{FF2B5EF4-FFF2-40B4-BE49-F238E27FC236}">
                    <a16:creationId xmlns:a16="http://schemas.microsoft.com/office/drawing/2014/main" id="{A610CCA2-C587-F247-B7C2-AD27E9E1750C}"/>
                  </a:ext>
                </a:extLst>
              </p:cNvPr>
              <p:cNvSpPr txBox="1">
                <a:spLocks noRot="1" noChangeAspect="1" noMove="1" noResize="1" noEditPoints="1" noAdjustHandles="1" noChangeArrowheads="1" noChangeShapeType="1" noTextEdit="1"/>
              </p:cNvSpPr>
              <p:nvPr/>
            </p:nvSpPr>
            <p:spPr>
              <a:xfrm>
                <a:off x="5516718" y="4078127"/>
                <a:ext cx="2621442" cy="307777"/>
              </a:xfrm>
              <a:prstGeom prst="rect">
                <a:avLst/>
              </a:prstGeom>
              <a:blipFill>
                <a:blip r:embed="rId6"/>
                <a:stretch>
                  <a:fillRect l="-966" t="-4000"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FE14896-9A97-81F3-AE40-7CBB77347760}"/>
                  </a:ext>
                </a:extLst>
              </p:cNvPr>
              <p:cNvSpPr txBox="1"/>
              <p:nvPr/>
            </p:nvSpPr>
            <p:spPr>
              <a:xfrm>
                <a:off x="5516718" y="3775681"/>
                <a:ext cx="4102770" cy="307777"/>
              </a:xfrm>
              <a:prstGeom prst="rect">
                <a:avLst/>
              </a:prstGeom>
              <a:no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Arranging like terms so </a:t>
                </a:r>
                <a14:m>
                  <m:oMath xmlns:m="http://schemas.openxmlformats.org/officeDocument/2006/math">
                    <m:r>
                      <m:rPr>
                        <m:sty m:val="p"/>
                      </m:rPr>
                      <a:rPr lang="en-GB" sz="1400" b="0" i="0" smtClean="0">
                        <a:latin typeface="Cambria Math" panose="02040503050406030204" pitchFamily="18" charset="0"/>
                        <a:ea typeface="Cambria Math" panose="02040503050406030204" pitchFamily="18" charset="0"/>
                      </a:rPr>
                      <m:t>θ</m:t>
                    </m:r>
                  </m:oMath>
                </a14:m>
                <a:r>
                  <a:rPr lang="en-GB" sz="1400" dirty="0">
                    <a:latin typeface="Helvetica Neue Light" panose="02000403000000020004" pitchFamily="2" charset="0"/>
                    <a:ea typeface="Helvetica Neue Light" panose="02000403000000020004" pitchFamily="2" charset="0"/>
                  </a:rPr>
                  <a:t>’s and </a:t>
                </a:r>
                <a14:m>
                  <m:oMath xmlns:m="http://schemas.openxmlformats.org/officeDocument/2006/math">
                    <m:r>
                      <a:rPr lang="en-GB" sz="1400">
                        <a:latin typeface="Cambria Math" panose="02040503050406030204" pitchFamily="18" charset="0"/>
                        <a:ea typeface="Helvetica Neue Light" panose="02000403000000020004" pitchFamily="2" charset="0"/>
                      </a:rPr>
                      <m:t>(1−</m:t>
                    </m:r>
                    <m:r>
                      <m:rPr>
                        <m:sty m:val="p"/>
                      </m:rPr>
                      <a:rPr lang="el-GR" sz="1400" i="1">
                        <a:latin typeface="Cambria Math" panose="02040503050406030204" pitchFamily="18" charset="0"/>
                        <a:ea typeface="Cambria Math" panose="02040503050406030204" pitchFamily="18" charset="0"/>
                      </a:rPr>
                      <m:t>θ</m:t>
                    </m:r>
                    <m:r>
                      <a:rPr lang="en-GB" sz="1400">
                        <a:latin typeface="Cambria Math" panose="02040503050406030204" pitchFamily="18" charset="0"/>
                        <a:ea typeface="Cambria Math" panose="02040503050406030204" pitchFamily="18" charset="0"/>
                      </a:rPr>
                      <m:t>)</m:t>
                    </m:r>
                  </m:oMath>
                </a14:m>
                <a:r>
                  <a:rPr lang="en-GB" sz="1400" dirty="0">
                    <a:latin typeface="Helvetica Neue Light" panose="02000403000000020004" pitchFamily="2" charset="0"/>
                    <a:ea typeface="Helvetica Neue Light" panose="02000403000000020004" pitchFamily="2" charset="0"/>
                  </a:rPr>
                  <a:t>’s together  </a:t>
                </a:r>
              </a:p>
            </p:txBody>
          </p:sp>
        </mc:Choice>
        <mc:Fallback xmlns="">
          <p:sp>
            <p:nvSpPr>
              <p:cNvPr id="9" name="TextBox 8">
                <a:extLst>
                  <a:ext uri="{FF2B5EF4-FFF2-40B4-BE49-F238E27FC236}">
                    <a16:creationId xmlns:a16="http://schemas.microsoft.com/office/drawing/2014/main" id="{9FE14896-9A97-81F3-AE40-7CBB77347760}"/>
                  </a:ext>
                </a:extLst>
              </p:cNvPr>
              <p:cNvSpPr txBox="1">
                <a:spLocks noRot="1" noChangeAspect="1" noMove="1" noResize="1" noEditPoints="1" noAdjustHandles="1" noChangeArrowheads="1" noChangeShapeType="1" noTextEdit="1"/>
              </p:cNvSpPr>
              <p:nvPr/>
            </p:nvSpPr>
            <p:spPr>
              <a:xfrm>
                <a:off x="5516718" y="3775681"/>
                <a:ext cx="4102770" cy="307777"/>
              </a:xfrm>
              <a:prstGeom prst="rect">
                <a:avLst/>
              </a:prstGeom>
              <a:blipFill>
                <a:blip r:embed="rId8"/>
                <a:stretch>
                  <a:fillRect l="-617" t="-4000"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FECAE6-D755-80F6-6370-8607615C95EB}"/>
                  </a:ext>
                </a:extLst>
              </p:cNvPr>
              <p:cNvSpPr txBox="1"/>
              <p:nvPr/>
            </p:nvSpPr>
            <p:spPr>
              <a:xfrm>
                <a:off x="5516718" y="3406950"/>
                <a:ext cx="6299230" cy="425437"/>
              </a:xfrm>
              <a:prstGeom prst="rect">
                <a:avLst/>
              </a:prstGeom>
              <a:no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All constants with the parameter of interest can be removed i.e., </a:t>
                </a:r>
                <a14:m>
                  <m:oMath xmlns:m="http://schemas.openxmlformats.org/officeDocument/2006/math">
                    <m:d>
                      <m:dPr>
                        <m:ctrlPr>
                          <a:rPr lang="en-GB" sz="1400" i="1" smtClean="0">
                            <a:latin typeface="Cambria Math" panose="02040503050406030204" pitchFamily="18" charset="0"/>
                            <a:ea typeface="Helvetica Neue Light" panose="02000403000000020004" pitchFamily="2" charset="0"/>
                          </a:rPr>
                        </m:ctrlPr>
                      </m:dPr>
                      <m:e>
                        <m:f>
                          <m:fPr>
                            <m:type m:val="noBar"/>
                            <m:ctrlPr>
                              <a:rPr lang="en-GB" sz="1400" i="1">
                                <a:latin typeface="Cambria Math" panose="02040503050406030204" pitchFamily="18" charset="0"/>
                                <a:ea typeface="Helvetica Neue Light" panose="02000403000000020004" pitchFamily="2" charset="0"/>
                              </a:rPr>
                            </m:ctrlPr>
                          </m:fPr>
                          <m:num>
                            <m:r>
                              <a:rPr lang="en-GB" sz="1400" i="1">
                                <a:latin typeface="Cambria Math" panose="02040503050406030204" pitchFamily="18" charset="0"/>
                                <a:ea typeface="Helvetica Neue Light" panose="02000403000000020004" pitchFamily="2" charset="0"/>
                              </a:rPr>
                              <m:t>𝑛</m:t>
                            </m:r>
                          </m:num>
                          <m:den>
                            <m:r>
                              <a:rPr lang="en-GB" sz="1400" i="1">
                                <a:latin typeface="Cambria Math" panose="02040503050406030204" pitchFamily="18" charset="0"/>
                                <a:ea typeface="Helvetica Neue Light" panose="02000403000000020004" pitchFamily="2" charset="0"/>
                              </a:rPr>
                              <m:t>𝑦</m:t>
                            </m:r>
                          </m:den>
                        </m:f>
                      </m:e>
                    </m:d>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f>
                      <m:fPr>
                        <m:ctrlPr>
                          <a:rPr lang="en-GB" sz="1400" i="1">
                            <a:latin typeface="Cambria Math" panose="02040503050406030204" pitchFamily="18" charset="0"/>
                            <a:ea typeface="Cambria Math" panose="02040503050406030204" pitchFamily="18" charset="0"/>
                          </a:rPr>
                        </m:ctrlPr>
                      </m:fPr>
                      <m:num>
                        <m:r>
                          <a:rPr lang="en-GB" sz="1400">
                            <a:latin typeface="Cambria Math" panose="02040503050406030204" pitchFamily="18" charset="0"/>
                            <a:ea typeface="Cambria Math" panose="02040503050406030204" pitchFamily="18" charset="0"/>
                          </a:rPr>
                          <m:t>1</m:t>
                        </m:r>
                      </m:num>
                      <m:den>
                        <m:r>
                          <m:rPr>
                            <m:sty m:val="p"/>
                          </m:rPr>
                          <a:rPr lang="en-GB" sz="1400">
                            <a:latin typeface="Cambria Math" panose="02040503050406030204" pitchFamily="18" charset="0"/>
                            <a:ea typeface="Cambria Math" panose="02040503050406030204" pitchFamily="18" charset="0"/>
                          </a:rPr>
                          <m:t>B</m:t>
                        </m:r>
                        <m:r>
                          <a:rPr lang="en-GB" sz="1400">
                            <a:latin typeface="Cambria Math" panose="02040503050406030204" pitchFamily="18" charset="0"/>
                            <a:ea typeface="Cambria Math" panose="02040503050406030204" pitchFamily="18" charset="0"/>
                          </a:rPr>
                          <m:t>(</m:t>
                        </m:r>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m:t>
                        </m:r>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m:t>
                        </m:r>
                      </m:den>
                    </m:f>
                  </m:oMath>
                </a14:m>
                <a:r>
                  <a:rPr lang="en-GB" sz="1400" dirty="0">
                    <a:latin typeface="Helvetica Neue Light" panose="02000403000000020004" pitchFamily="2" charset="0"/>
                    <a:ea typeface="Helvetica Neue Light" panose="02000403000000020004" pitchFamily="2" charset="0"/>
                  </a:rPr>
                  <a:t>  </a:t>
                </a:r>
              </a:p>
            </p:txBody>
          </p:sp>
        </mc:Choice>
        <mc:Fallback xmlns="">
          <p:sp>
            <p:nvSpPr>
              <p:cNvPr id="10" name="TextBox 9">
                <a:extLst>
                  <a:ext uri="{FF2B5EF4-FFF2-40B4-BE49-F238E27FC236}">
                    <a16:creationId xmlns:a16="http://schemas.microsoft.com/office/drawing/2014/main" id="{7BFECAE6-D755-80F6-6370-8607615C95EB}"/>
                  </a:ext>
                </a:extLst>
              </p:cNvPr>
              <p:cNvSpPr txBox="1">
                <a:spLocks noRot="1" noChangeAspect="1" noMove="1" noResize="1" noEditPoints="1" noAdjustHandles="1" noChangeArrowheads="1" noChangeShapeType="1" noTextEdit="1"/>
              </p:cNvSpPr>
              <p:nvPr/>
            </p:nvSpPr>
            <p:spPr>
              <a:xfrm>
                <a:off x="5516718" y="3406950"/>
                <a:ext cx="6299230" cy="425437"/>
              </a:xfrm>
              <a:prstGeom prst="rect">
                <a:avLst/>
              </a:prstGeom>
              <a:blipFill>
                <a:blip r:embed="rId9"/>
                <a:stretch>
                  <a:fillRect l="-402" b="-2941"/>
                </a:stretch>
              </a:blipFill>
            </p:spPr>
            <p:txBody>
              <a:bodyPr/>
              <a:lstStyle/>
              <a:p>
                <a:r>
                  <a:rPr lang="en-GB">
                    <a:noFill/>
                  </a:rPr>
                  <a:t> </a:t>
                </a:r>
              </a:p>
            </p:txBody>
          </p:sp>
        </mc:Fallback>
      </mc:AlternateContent>
      <p:pic>
        <p:nvPicPr>
          <p:cNvPr id="2" name="Picture 1">
            <a:extLst>
              <a:ext uri="{FF2B5EF4-FFF2-40B4-BE49-F238E27FC236}">
                <a16:creationId xmlns:a16="http://schemas.microsoft.com/office/drawing/2014/main" id="{BC357C79-C07A-8D7A-9FF9-3BFC0444863A}"/>
              </a:ext>
            </a:extLst>
          </p:cNvPr>
          <p:cNvPicPr>
            <a:picLocks noChangeAspect="1"/>
          </p:cNvPicPr>
          <p:nvPr/>
        </p:nvPicPr>
        <p:blipFill>
          <a:blip r:embed="rId10"/>
          <a:stretch>
            <a:fillRect/>
          </a:stretch>
        </p:blipFill>
        <p:spPr>
          <a:xfrm>
            <a:off x="0" y="0"/>
            <a:ext cx="12192000" cy="970069"/>
          </a:xfrm>
          <a:prstGeom prst="rect">
            <a:avLst/>
          </a:prstGeom>
        </p:spPr>
      </p:pic>
    </p:spTree>
    <p:extLst>
      <p:ext uri="{BB962C8B-B14F-4D97-AF65-F5344CB8AC3E}">
        <p14:creationId xmlns:p14="http://schemas.microsoft.com/office/powerpoint/2010/main" val="937584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3A9192BE-FB66-1642-8595-04DD111A4174}"/>
              </a:ext>
            </a:extLst>
          </p:cNvPr>
          <p:cNvPicPr>
            <a:picLocks noChangeAspect="1"/>
          </p:cNvPicPr>
          <p:nvPr/>
        </p:nvPicPr>
        <p:blipFill>
          <a:blip r:embed="rId2"/>
          <a:stretch>
            <a:fillRect/>
          </a:stretch>
        </p:blipFill>
        <p:spPr>
          <a:xfrm>
            <a:off x="7588294" y="2724912"/>
            <a:ext cx="4409869" cy="4063809"/>
          </a:xfrm>
          <a:prstGeom prst="rect">
            <a:avLst/>
          </a:prstGeom>
        </p:spPr>
      </p:pic>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45</a:t>
            </a:fld>
            <a:endParaRPr lang="en-US" dirty="0">
              <a:solidFill>
                <a:srgbClr val="000000"/>
              </a:solidFill>
              <a:cs typeface="ＭＳ Ｐゴシック" charset="0"/>
            </a:endParaRPr>
          </a:p>
        </p:txBody>
      </p:sp>
      <p:sp>
        <p:nvSpPr>
          <p:cNvPr id="5" name="Title 1">
            <a:extLst>
              <a:ext uri="{FF2B5EF4-FFF2-40B4-BE49-F238E27FC236}">
                <a16:creationId xmlns:a16="http://schemas.microsoft.com/office/drawing/2014/main" id="{99F28FD3-FA87-8D4C-926C-2CC5EE3D60FB}"/>
              </a:ext>
            </a:extLst>
          </p:cNvPr>
          <p:cNvSpPr txBox="1">
            <a:spLocks/>
          </p:cNvSpPr>
          <p:nvPr/>
        </p:nvSpPr>
        <p:spPr>
          <a:xfrm>
            <a:off x="190991" y="95090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Solutions [2]:</a:t>
            </a:r>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B2BA96-4948-A744-A486-C29BA460F896}"/>
                  </a:ext>
                </a:extLst>
              </p:cNvPr>
              <p:cNvSpPr txBox="1"/>
              <p:nvPr/>
            </p:nvSpPr>
            <p:spPr>
              <a:xfrm>
                <a:off x="190991" y="2025918"/>
                <a:ext cx="9295045" cy="646331"/>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Combining this with infestation data, the posterior is </a:t>
                </a:r>
                <a14:m>
                  <m:oMath xmlns:m="http://schemas.openxmlformats.org/officeDocument/2006/math">
                    <m:r>
                      <m:rPr>
                        <m:sty m:val="p"/>
                      </m:rPr>
                      <a:rPr lang="en-GB">
                        <a:latin typeface="Cambria Math" panose="02040503050406030204" pitchFamily="18" charset="0"/>
                        <a:ea typeface="Cambria Math" panose="02040503050406030204" pitchFamily="18" charset="0"/>
                      </a:rPr>
                      <m:t>Beta</m:t>
                    </m:r>
                    <m:d>
                      <m:dPr>
                        <m:endChr m:val="|"/>
                        <m:ctrlPr>
                          <a:rPr lang="en-GB" i="1">
                            <a:latin typeface="Cambria Math" panose="02040503050406030204" pitchFamily="18" charset="0"/>
                            <a:ea typeface="Cambria Math" panose="02040503050406030204" pitchFamily="18" charset="0"/>
                          </a:rPr>
                        </m:ctrlPr>
                      </m:dPr>
                      <m:e>
                        <m:r>
                          <m:rPr>
                            <m:sty m:val="p"/>
                          </m:rPr>
                          <a:rPr lang="el-GR">
                            <a:latin typeface="Cambria Math" panose="02040503050406030204" pitchFamily="18" charset="0"/>
                            <a:ea typeface="Cambria Math" panose="02040503050406030204" pitchFamily="18" charset="0"/>
                          </a:rPr>
                          <m:t>θ</m:t>
                        </m:r>
                      </m:e>
                    </m:d>
                    <m:r>
                      <a:rPr lang="en-GB">
                        <a:latin typeface="Cambria Math" panose="02040503050406030204" pitchFamily="18" charset="0"/>
                        <a:ea typeface="Cambria Math" panose="02040503050406030204" pitchFamily="18" charset="0"/>
                      </a:rPr>
                      <m:t> (</m:t>
                    </m:r>
                    <m:r>
                      <m:rPr>
                        <m:sty m:val="p"/>
                      </m:rPr>
                      <a:rPr lang="en-GB">
                        <a:latin typeface="Cambria Math" panose="02040503050406030204" pitchFamily="18" charset="0"/>
                        <a:ea typeface="Cambria Math" panose="02040503050406030204" pitchFamily="18" charset="0"/>
                      </a:rPr>
                      <m:t>α</m:t>
                    </m:r>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y</m:t>
                    </m:r>
                    <m:r>
                      <a:rPr lang="en-GB">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 </a:t>
                </a:r>
                <a14:m>
                  <m:oMath xmlns:m="http://schemas.openxmlformats.org/officeDocument/2006/math">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β</m:t>
                    </m:r>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n</m:t>
                    </m:r>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y</m:t>
                    </m:r>
                    <m:r>
                      <a:rPr lang="en-GB">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a:t>
                </a: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Using a informative prior in this situation, where </a:t>
                </a:r>
                <a14:m>
                  <m:oMath xmlns:m="http://schemas.openxmlformats.org/officeDocument/2006/math">
                    <m:r>
                      <m:rPr>
                        <m:sty m:val="p"/>
                      </m:rPr>
                      <a:rPr lang="en-GB">
                        <a:latin typeface="Cambria Math" panose="02040503050406030204" pitchFamily="18" charset="0"/>
                        <a:ea typeface="Cambria Math" panose="02040503050406030204" pitchFamily="18" charset="0"/>
                      </a:rPr>
                      <m:t>α</m:t>
                    </m:r>
                  </m:oMath>
                </a14:m>
                <a:r>
                  <a:rPr lang="en-GB" dirty="0">
                    <a:latin typeface="Helvetica Neue Light" panose="02000403000000020004" pitchFamily="2" charset="0"/>
                    <a:ea typeface="Helvetica Neue Light" panose="02000403000000020004" pitchFamily="2" charset="0"/>
                  </a:rPr>
                  <a:t> = 1 and </a:t>
                </a:r>
                <a14:m>
                  <m:oMath xmlns:m="http://schemas.openxmlformats.org/officeDocument/2006/math">
                    <m:r>
                      <m:rPr>
                        <m:sty m:val="p"/>
                      </m:rPr>
                      <a:rPr lang="en-GB">
                        <a:latin typeface="Cambria Math" panose="02040503050406030204" pitchFamily="18" charset="0"/>
                        <a:ea typeface="Cambria Math" panose="02040503050406030204" pitchFamily="18" charset="0"/>
                      </a:rPr>
                      <m:t>β</m:t>
                    </m:r>
                  </m:oMath>
                </a14:m>
                <a:r>
                  <a:rPr lang="en-GB" dirty="0">
                    <a:latin typeface="Helvetica Neue Light" panose="02000403000000020004" pitchFamily="2" charset="0"/>
                    <a:ea typeface="Helvetica Neue Light" panose="02000403000000020004" pitchFamily="2" charset="0"/>
                  </a:rPr>
                  <a:t> = 5, we get the following</a:t>
                </a:r>
              </a:p>
            </p:txBody>
          </p:sp>
        </mc:Choice>
        <mc:Fallback xmlns="">
          <p:sp>
            <p:nvSpPr>
              <p:cNvPr id="6" name="TextBox 5">
                <a:extLst>
                  <a:ext uri="{FF2B5EF4-FFF2-40B4-BE49-F238E27FC236}">
                    <a16:creationId xmlns:a16="http://schemas.microsoft.com/office/drawing/2014/main" id="{3AB2BA96-4948-A744-A486-C29BA460F896}"/>
                  </a:ext>
                </a:extLst>
              </p:cNvPr>
              <p:cNvSpPr txBox="1">
                <a:spLocks noRot="1" noChangeAspect="1" noMove="1" noResize="1" noEditPoints="1" noAdjustHandles="1" noChangeArrowheads="1" noChangeShapeType="1" noTextEdit="1"/>
              </p:cNvSpPr>
              <p:nvPr/>
            </p:nvSpPr>
            <p:spPr>
              <a:xfrm>
                <a:off x="190991" y="2025918"/>
                <a:ext cx="9295045" cy="646331"/>
              </a:xfrm>
              <a:prstGeom prst="rect">
                <a:avLst/>
              </a:prstGeom>
              <a:blipFill>
                <a:blip r:embed="rId3"/>
                <a:stretch>
                  <a:fillRect l="-273" t="-3846" b="-134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38D4CA-272B-9744-9E33-E94B92831EDE}"/>
                  </a:ext>
                </a:extLst>
              </p:cNvPr>
              <p:cNvSpPr txBox="1"/>
              <p:nvPr/>
            </p:nvSpPr>
            <p:spPr>
              <a:xfrm>
                <a:off x="190991" y="2962054"/>
                <a:ext cx="5269415" cy="369332"/>
              </a:xfrm>
              <a:prstGeom prst="rect">
                <a:avLst/>
              </a:prstGeom>
              <a:noFill/>
            </p:spPr>
            <p:txBody>
              <a:bodyPr wrap="square">
                <a:spAutoFit/>
              </a:bodyPr>
              <a:lstStyle/>
              <a:p>
                <a14:m>
                  <m:oMath xmlns:m="http://schemas.openxmlformats.org/officeDocument/2006/math">
                    <m:r>
                      <m:rPr>
                        <m:sty m:val="p"/>
                      </m:rPr>
                      <a:rPr lang="en-GB" smtClean="0">
                        <a:latin typeface="Cambria Math" panose="02040503050406030204" pitchFamily="18" charset="0"/>
                        <a:ea typeface="Cambria Math" panose="02040503050406030204" pitchFamily="18" charset="0"/>
                      </a:rPr>
                      <m:t>Beta</m:t>
                    </m:r>
                    <m:d>
                      <m:dPr>
                        <m:endChr m:val="|"/>
                        <m:ctrlPr>
                          <a:rPr lang="en-GB" i="1">
                            <a:latin typeface="Cambria Math" panose="02040503050406030204" pitchFamily="18" charset="0"/>
                            <a:ea typeface="Cambria Math" panose="02040503050406030204" pitchFamily="18" charset="0"/>
                          </a:rPr>
                        </m:ctrlPr>
                      </m:dPr>
                      <m:e>
                        <m:r>
                          <m:rPr>
                            <m:sty m:val="p"/>
                          </m:rPr>
                          <a:rPr lang="el-GR">
                            <a:latin typeface="Cambria Math" panose="02040503050406030204" pitchFamily="18" charset="0"/>
                            <a:ea typeface="Cambria Math" panose="02040503050406030204" pitchFamily="18" charset="0"/>
                          </a:rPr>
                          <m:t>θ</m:t>
                        </m:r>
                      </m:e>
                    </m:d>
                    <m:r>
                      <a:rPr lang="en-GB">
                        <a:latin typeface="Cambria Math" panose="02040503050406030204" pitchFamily="18" charset="0"/>
                        <a:ea typeface="Cambria Math" panose="02040503050406030204" pitchFamily="18" charset="0"/>
                      </a:rPr>
                      <m:t> (</m:t>
                    </m:r>
                    <m:r>
                      <a:rPr lang="en-GB" b="0" i="0" smtClean="0">
                        <a:latin typeface="Cambria Math" panose="02040503050406030204" pitchFamily="18" charset="0"/>
                        <a:ea typeface="Cambria Math" panose="02040503050406030204" pitchFamily="18" charset="0"/>
                      </a:rPr>
                      <m:t>1</m:t>
                    </m:r>
                    <m:r>
                      <a:rPr lang="en-GB">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428</m:t>
                    </m:r>
                    <m:r>
                      <a:rPr lang="en-GB">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 (</a:t>
                </a:r>
                <a14:m>
                  <m:oMath xmlns:m="http://schemas.openxmlformats.org/officeDocument/2006/math">
                    <m:r>
                      <a:rPr lang="en-GB" b="0" i="0" smtClean="0">
                        <a:latin typeface="Cambria Math" panose="02040503050406030204" pitchFamily="18" charset="0"/>
                        <a:ea typeface="Cambria Math" panose="02040503050406030204" pitchFamily="18" charset="0"/>
                      </a:rPr>
                      <m:t>5</m:t>
                    </m:r>
                    <m:r>
                      <a:rPr lang="en-GB">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976</m:t>
                    </m:r>
                    <m:r>
                      <a:rPr lang="en-GB">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428</m:t>
                    </m:r>
                    <m:r>
                      <a:rPr lang="en-GB">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a:t>
                </a:r>
              </a:p>
            </p:txBody>
          </p:sp>
        </mc:Choice>
        <mc:Fallback xmlns="">
          <p:sp>
            <p:nvSpPr>
              <p:cNvPr id="8" name="TextBox 7">
                <a:extLst>
                  <a:ext uri="{FF2B5EF4-FFF2-40B4-BE49-F238E27FC236}">
                    <a16:creationId xmlns:a16="http://schemas.microsoft.com/office/drawing/2014/main" id="{A938D4CA-272B-9744-9E33-E94B92831EDE}"/>
                  </a:ext>
                </a:extLst>
              </p:cNvPr>
              <p:cNvSpPr txBox="1">
                <a:spLocks noRot="1" noChangeAspect="1" noMove="1" noResize="1" noEditPoints="1" noAdjustHandles="1" noChangeArrowheads="1" noChangeShapeType="1" noTextEdit="1"/>
              </p:cNvSpPr>
              <p:nvPr/>
            </p:nvSpPr>
            <p:spPr>
              <a:xfrm>
                <a:off x="190991" y="2962054"/>
                <a:ext cx="5269415" cy="369332"/>
              </a:xfrm>
              <a:prstGeom prst="rect">
                <a:avLst/>
              </a:prstGeom>
              <a:blipFill>
                <a:blip r:embed="rId4"/>
                <a:stretch>
                  <a:fillRect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AE63BAE-4A5B-BB4D-A8B0-AF0EB488AC67}"/>
                  </a:ext>
                </a:extLst>
              </p:cNvPr>
              <p:cNvSpPr txBox="1"/>
              <p:nvPr/>
            </p:nvSpPr>
            <p:spPr>
              <a:xfrm>
                <a:off x="190991" y="3642566"/>
                <a:ext cx="6849889" cy="2585323"/>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Above model will generate a posterior distribution where </a:t>
                </a:r>
                <a14:m>
                  <m:oMath xmlns:m="http://schemas.openxmlformats.org/officeDocument/2006/math">
                    <m:r>
                      <m:rPr>
                        <m:sty m:val="p"/>
                      </m:rPr>
                      <a:rPr lang="el-GR">
                        <a:latin typeface="Cambria Math" panose="02040503050406030204" pitchFamily="18" charset="0"/>
                        <a:ea typeface="Cambria Math" panose="02040503050406030204" pitchFamily="18" charset="0"/>
                      </a:rPr>
                      <m:t>θ</m:t>
                    </m:r>
                  </m:oMath>
                </a14:m>
                <a:r>
                  <a:rPr lang="en-GB" dirty="0">
                    <a:latin typeface="Helvetica Neue Light" panose="02000403000000020004" pitchFamily="2" charset="0"/>
                    <a:ea typeface="Helvetica Neue Light" panose="02000403000000020004" pitchFamily="2" charset="0"/>
                  </a:rPr>
                  <a:t> is from 0 to 1.</a:t>
                </a: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 mean prevalence is approximately </a:t>
                </a:r>
                <a:r>
                  <a:rPr lang="en-GB" dirty="0">
                    <a:highlight>
                      <a:srgbClr val="C0C0C0"/>
                    </a:highlight>
                    <a:latin typeface="Helvetica Neue Light" panose="02000403000000020004" pitchFamily="2" charset="0"/>
                    <a:ea typeface="Helvetica Neue Light" panose="02000403000000020004" pitchFamily="2" charset="0"/>
                  </a:rPr>
                  <a:t>44%</a:t>
                </a:r>
                <a:r>
                  <a:rPr lang="en-GB" dirty="0">
                    <a:latin typeface="Helvetica Neue Light" panose="02000403000000020004" pitchFamily="2" charset="0"/>
                    <a:ea typeface="Helvetica Neue Light" panose="02000403000000020004" pitchFamily="2" charset="0"/>
                  </a:rPr>
                  <a:t> with </a:t>
                </a:r>
                <a:r>
                  <a:rPr lang="en-GB" dirty="0">
                    <a:highlight>
                      <a:srgbClr val="C0C0C0"/>
                    </a:highlight>
                    <a:latin typeface="Helvetica Neue Light" panose="02000403000000020004" pitchFamily="2" charset="0"/>
                    <a:ea typeface="Helvetica Neue Light" panose="02000403000000020004" pitchFamily="2" charset="0"/>
                  </a:rPr>
                  <a:t>95% credible intervals (40% to 47%)</a:t>
                </a:r>
              </a:p>
            </p:txBody>
          </p:sp>
        </mc:Choice>
        <mc:Fallback xmlns="">
          <p:sp>
            <p:nvSpPr>
              <p:cNvPr id="9" name="TextBox 8">
                <a:extLst>
                  <a:ext uri="{FF2B5EF4-FFF2-40B4-BE49-F238E27FC236}">
                    <a16:creationId xmlns:a16="http://schemas.microsoft.com/office/drawing/2014/main" id="{3AE63BAE-4A5B-BB4D-A8B0-AF0EB488AC67}"/>
                  </a:ext>
                </a:extLst>
              </p:cNvPr>
              <p:cNvSpPr txBox="1">
                <a:spLocks noRot="1" noChangeAspect="1" noMove="1" noResize="1" noEditPoints="1" noAdjustHandles="1" noChangeArrowheads="1" noChangeShapeType="1" noTextEdit="1"/>
              </p:cNvSpPr>
              <p:nvPr/>
            </p:nvSpPr>
            <p:spPr>
              <a:xfrm>
                <a:off x="190991" y="3642566"/>
                <a:ext cx="6849889" cy="2585323"/>
              </a:xfrm>
              <a:prstGeom prst="rect">
                <a:avLst/>
              </a:prstGeom>
              <a:blipFill>
                <a:blip r:embed="rId5"/>
                <a:stretch>
                  <a:fillRect l="-370" t="-1471" b="-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4EDA83-AED8-C54C-944B-3157AF0C5F08}"/>
                  </a:ext>
                </a:extLst>
              </p:cNvPr>
              <p:cNvSpPr txBox="1"/>
              <p:nvPr/>
            </p:nvSpPr>
            <p:spPr>
              <a:xfrm>
                <a:off x="297671" y="1508830"/>
                <a:ext cx="5432569" cy="318036"/>
              </a:xfrm>
              <a:prstGeom prst="rect">
                <a:avLst/>
              </a:prstGeom>
              <a:solidFill>
                <a:schemeClr val="accent1">
                  <a:lumMod val="20000"/>
                  <a:lumOff val="80000"/>
                </a:schemeClr>
              </a:solidFill>
              <a:ln>
                <a:solidFill>
                  <a:schemeClr val="accent1">
                    <a:lumMod val="75000"/>
                  </a:schemeClr>
                </a:solidFill>
              </a:ln>
            </p:spPr>
            <p:txBody>
              <a:bodyPr wrap="square">
                <a:spAutoFit/>
              </a:bodyPr>
              <a:lstStyle/>
              <a:p>
                <a:pPr/>
                <a14:m>
                  <m:oMathPara xmlns:m="http://schemas.openxmlformats.org/officeDocument/2006/math">
                    <m:oMathParaPr>
                      <m:jc m:val="left"/>
                    </m:oMathParaPr>
                    <m:oMath xmlns:m="http://schemas.openxmlformats.org/officeDocument/2006/math">
                      <m:r>
                        <m:rPr>
                          <m:nor/>
                        </m:rPr>
                        <a:rPr lang="en-GB" sz="1400" dirty="0" smtClean="0">
                          <a:latin typeface="Helvetica Neue Light" panose="02000403000000020004" pitchFamily="2" charset="0"/>
                          <a:ea typeface="Helvetica Neue Light" panose="02000403000000020004" pitchFamily="2" charset="0"/>
                        </a:rPr>
                        <m:t>Updated</m:t>
                      </m:r>
                      <m:r>
                        <m:rPr>
                          <m:nor/>
                        </m:rPr>
                        <a:rPr lang="en-GB" sz="1400" dirty="0" smtClean="0">
                          <a:latin typeface="Helvetica Neue Light" panose="02000403000000020004" pitchFamily="2" charset="0"/>
                          <a:ea typeface="Helvetica Neue Light" panose="02000403000000020004" pitchFamily="2" charset="0"/>
                        </a:rPr>
                        <m:t> </m:t>
                      </m:r>
                      <m:r>
                        <m:rPr>
                          <m:nor/>
                        </m:rPr>
                        <a:rPr lang="en-GB" sz="1400" b="0" i="0" dirty="0" smtClean="0">
                          <a:latin typeface="Helvetica Neue Light" panose="02000403000000020004" pitchFamily="2" charset="0"/>
                          <a:ea typeface="Helvetica Neue Light" panose="02000403000000020004" pitchFamily="2" charset="0"/>
                        </a:rPr>
                        <m:t>Bayesian</m:t>
                      </m:r>
                      <m:r>
                        <m:rPr>
                          <m:nor/>
                        </m:rPr>
                        <a:rPr lang="en-GB" sz="1400" b="0" i="0" dirty="0" smtClean="0">
                          <a:latin typeface="Helvetica Neue Light" panose="02000403000000020004" pitchFamily="2" charset="0"/>
                          <a:ea typeface="Helvetica Neue Light" panose="02000403000000020004" pitchFamily="2" charset="0"/>
                        </a:rPr>
                        <m:t> </m:t>
                      </m:r>
                      <m:r>
                        <m:rPr>
                          <m:nor/>
                        </m:rPr>
                        <a:rPr lang="en-GB" sz="1400" dirty="0" smtClean="0">
                          <a:latin typeface="Helvetica Neue Light" panose="02000403000000020004" pitchFamily="2" charset="0"/>
                          <a:ea typeface="Helvetica Neue Light" panose="02000403000000020004" pitchFamily="2" charset="0"/>
                        </a:rPr>
                        <m:t>model</m:t>
                      </m:r>
                      <m:r>
                        <a:rPr lang="en-GB" sz="1400" b="0" i="0" dirty="0" smtClean="0">
                          <a:latin typeface="Cambria Math" panose="02040503050406030204" pitchFamily="18" charset="0"/>
                          <a:ea typeface="Helvetica Neue Light" panose="02000403000000020004" pitchFamily="2" charset="0"/>
                        </a:rPr>
                        <m:t>: </m:t>
                      </m:r>
                      <m:r>
                        <m:rPr>
                          <m:sty m:val="p"/>
                        </m:rPr>
                        <a:rPr lang="en-GB" sz="1400" b="0" i="0" smtClean="0">
                          <a:latin typeface="Cambria Math" panose="02040503050406030204" pitchFamily="18" charset="0"/>
                          <a:ea typeface="Cambria Math" panose="02040503050406030204" pitchFamily="18" charset="0"/>
                        </a:rPr>
                        <m:t>P</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θ</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Y</m:t>
                      </m:r>
                      <m:r>
                        <a:rPr lang="en-GB" sz="1400" b="0" i="0" smtClean="0">
                          <a:latin typeface="Cambria Math" panose="02040503050406030204" pitchFamily="18" charset="0"/>
                          <a:ea typeface="Cambria Math" panose="02040503050406030204" pitchFamily="18" charset="0"/>
                        </a:rPr>
                        <m:t>)</m:t>
                      </m:r>
                      <m:sSup>
                        <m:sSupPr>
                          <m:ctrlPr>
                            <a:rPr lang="en-GB" sz="1400" i="1" smtClean="0">
                              <a:latin typeface="Cambria Math" panose="02040503050406030204" pitchFamily="18" charset="0"/>
                              <a:ea typeface="Cambria Math" panose="02040503050406030204" pitchFamily="18" charset="0"/>
                            </a:rPr>
                          </m:ctrlPr>
                        </m:sSupPr>
                        <m:e>
                          <m:r>
                            <a:rPr lang="en-GB" sz="1400" b="0" i="0" smtClean="0">
                              <a:latin typeface="Cambria Math" panose="02040503050406030204" pitchFamily="18" charset="0"/>
                              <a:ea typeface="Cambria Math" panose="02040503050406030204" pitchFamily="18" charset="0"/>
                            </a:rPr>
                            <m:t> ∝ </m:t>
                          </m:r>
                          <m:r>
                            <m:rPr>
                              <m:sty m:val="p"/>
                            </m:rPr>
                            <a:rPr lang="en-GB" sz="1400" b="0" i="0">
                              <a:latin typeface="Cambria Math" panose="02040503050406030204" pitchFamily="18" charset="0"/>
                              <a:ea typeface="Cambria Math" panose="02040503050406030204" pitchFamily="18" charset="0"/>
                            </a:rPr>
                            <m:t>θ</m:t>
                          </m:r>
                        </m:e>
                        <m:sup>
                          <m:r>
                            <a:rPr lang="en-GB" sz="1400" b="0" i="0" smtClean="0">
                              <a:latin typeface="Cambria Math" panose="02040503050406030204" pitchFamily="18" charset="0"/>
                              <a:ea typeface="Cambria Math" panose="02040503050406030204" pitchFamily="18" charset="0"/>
                            </a:rPr>
                            <m:t>(</m:t>
                          </m:r>
                          <m:r>
                            <m:rPr>
                              <m:sty m:val="p"/>
                            </m:rPr>
                            <a:rPr lang="en-GB" sz="1400" b="0" i="0">
                              <a:latin typeface="Cambria Math" panose="02040503050406030204" pitchFamily="18" charset="0"/>
                              <a:ea typeface="Cambria Math" panose="02040503050406030204" pitchFamily="18" charset="0"/>
                            </a:rPr>
                            <m:t>α</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y</m:t>
                          </m:r>
                          <m:r>
                            <a:rPr lang="en-GB" sz="1400" b="0" i="0" smtClean="0">
                              <a:latin typeface="Cambria Math" panose="02040503050406030204" pitchFamily="18" charset="0"/>
                              <a:ea typeface="Cambria Math" panose="02040503050406030204" pitchFamily="18" charset="0"/>
                            </a:rPr>
                            <m:t>)−1</m:t>
                          </m:r>
                        </m:sup>
                      </m:sSup>
                      <m:sSup>
                        <m:sSupPr>
                          <m:ctrlPr>
                            <a:rPr lang="en-GB" sz="1400" i="1">
                              <a:latin typeface="Cambria Math" panose="02040503050406030204" pitchFamily="18" charset="0"/>
                              <a:ea typeface="Cambria Math" panose="02040503050406030204" pitchFamily="18" charset="0"/>
                            </a:rPr>
                          </m:ctrlPr>
                        </m:sSupPr>
                        <m:e>
                          <m:d>
                            <m:dPr>
                              <m:ctrlPr>
                                <a:rPr lang="en-GB" sz="1400" i="1">
                                  <a:latin typeface="Cambria Math" panose="02040503050406030204" pitchFamily="18" charset="0"/>
                                  <a:ea typeface="Cambria Math" panose="02040503050406030204" pitchFamily="18" charset="0"/>
                                </a:rPr>
                              </m:ctrlPr>
                            </m:dPr>
                            <m:e>
                              <m:r>
                                <a:rPr lang="en-GB" sz="1400" b="0" i="0">
                                  <a:latin typeface="Cambria Math" panose="02040503050406030204" pitchFamily="18" charset="0"/>
                                  <a:ea typeface="Cambria Math" panose="02040503050406030204" pitchFamily="18" charset="0"/>
                                </a:rPr>
                                <m:t>1−</m:t>
                              </m:r>
                              <m:r>
                                <m:rPr>
                                  <m:sty m:val="p"/>
                                </m:rPr>
                                <a:rPr lang="en-GB" sz="1400" b="0" i="0">
                                  <a:latin typeface="Cambria Math" panose="02040503050406030204" pitchFamily="18" charset="0"/>
                                  <a:ea typeface="Cambria Math" panose="02040503050406030204" pitchFamily="18" charset="0"/>
                                </a:rPr>
                                <m:t>θ</m:t>
                              </m:r>
                            </m:e>
                          </m:d>
                        </m:e>
                        <m:sup>
                          <m:r>
                            <a:rPr lang="en-GB" sz="1400" b="0" i="0" smtClean="0">
                              <a:latin typeface="Cambria Math" panose="02040503050406030204" pitchFamily="18" charset="0"/>
                              <a:ea typeface="Cambria Math" panose="02040503050406030204" pitchFamily="18" charset="0"/>
                            </a:rPr>
                            <m:t>(</m:t>
                          </m:r>
                          <m:r>
                            <m:rPr>
                              <m:sty m:val="p"/>
                            </m:rPr>
                            <a:rPr lang="en-GB" sz="1400" b="0" i="0">
                              <a:latin typeface="Cambria Math" panose="02040503050406030204" pitchFamily="18" charset="0"/>
                              <a:ea typeface="Cambria Math" panose="02040503050406030204" pitchFamily="18" charset="0"/>
                            </a:rPr>
                            <m:t>β</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n</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y</m:t>
                          </m:r>
                          <m:r>
                            <a:rPr lang="en-GB" sz="1400" b="0" i="0" smtClean="0">
                              <a:latin typeface="Cambria Math" panose="02040503050406030204" pitchFamily="18" charset="0"/>
                              <a:ea typeface="Cambria Math" panose="02040503050406030204" pitchFamily="18" charset="0"/>
                            </a:rPr>
                            <m:t>)−1</m:t>
                          </m:r>
                        </m:sup>
                      </m:sSup>
                    </m:oMath>
                  </m:oMathPara>
                </a14:m>
                <a:endParaRPr lang="en-GB" sz="1400" dirty="0">
                  <a:latin typeface="Helvetica Neue Light" panose="02000403000000020004" pitchFamily="2" charset="0"/>
                  <a:ea typeface="Helvetica Neue Light" panose="02000403000000020004" pitchFamily="2" charset="0"/>
                </a:endParaRPr>
              </a:p>
            </p:txBody>
          </p:sp>
        </mc:Choice>
        <mc:Fallback xmlns="">
          <p:sp>
            <p:nvSpPr>
              <p:cNvPr id="13" name="TextBox 12">
                <a:extLst>
                  <a:ext uri="{FF2B5EF4-FFF2-40B4-BE49-F238E27FC236}">
                    <a16:creationId xmlns:a16="http://schemas.microsoft.com/office/drawing/2014/main" id="{1D4EDA83-AED8-C54C-944B-3157AF0C5F08}"/>
                  </a:ext>
                </a:extLst>
              </p:cNvPr>
              <p:cNvSpPr txBox="1">
                <a:spLocks noRot="1" noChangeAspect="1" noMove="1" noResize="1" noEditPoints="1" noAdjustHandles="1" noChangeArrowheads="1" noChangeShapeType="1" noTextEdit="1"/>
              </p:cNvSpPr>
              <p:nvPr/>
            </p:nvSpPr>
            <p:spPr>
              <a:xfrm>
                <a:off x="297671" y="1508830"/>
                <a:ext cx="5432569" cy="318036"/>
              </a:xfrm>
              <a:prstGeom prst="rect">
                <a:avLst/>
              </a:prstGeom>
              <a:blipFill>
                <a:blip r:embed="rId6"/>
                <a:stretch>
                  <a:fillRect b="-7407"/>
                </a:stretch>
              </a:blipFill>
              <a:ln>
                <a:solidFill>
                  <a:schemeClr val="accent1">
                    <a:lumMod val="75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1F7C759-B422-AEE2-9153-B907C77B72AE}"/>
                  </a:ext>
                </a:extLst>
              </p:cNvPr>
              <p:cNvSpPr txBox="1"/>
              <p:nvPr/>
            </p:nvSpPr>
            <p:spPr>
              <a:xfrm>
                <a:off x="210600" y="4552222"/>
                <a:ext cx="7540482" cy="646331"/>
              </a:xfrm>
              <a:prstGeom prst="rect">
                <a:avLst/>
              </a:prstGeom>
              <a:noFill/>
            </p:spPr>
            <p:txBody>
              <a:bodyPr wrap="square" rtlCol="0">
                <a:spAutoFit/>
              </a:bodyPr>
              <a:lstStyle/>
              <a:p>
                <a:r>
                  <a:rPr lang="en-GB" sz="1200" dirty="0">
                    <a:latin typeface="Courier New" panose="02070309020205020404" pitchFamily="49" charset="0"/>
                    <a:ea typeface="Helvetica Neue Light" panose="02000403000000020004" pitchFamily="2" charset="0"/>
                    <a:cs typeface="Courier New" panose="02070309020205020404" pitchFamily="49" charset="0"/>
                  </a:rPr>
                  <a:t>Posterior mean:             </a:t>
                </a:r>
                <a:r>
                  <a:rPr lang="en-GB" sz="12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200" dirty="0">
                    <a:latin typeface="Courier New" panose="02070309020205020404" pitchFamily="49" charset="0"/>
                    <a:ea typeface="Helvetica Neue Light" panose="02000403000000020004" pitchFamily="2" charset="0"/>
                    <a:cs typeface="Courier New" panose="02070309020205020404" pitchFamily="49" charset="0"/>
                  </a:rPr>
                  <a:t>(0.5, </a:t>
                </a:r>
                <a14:m>
                  <m:oMath xmlns:m="http://schemas.openxmlformats.org/officeDocument/2006/math">
                    <m:r>
                      <a:rPr lang="en-GB" sz="1200" b="0" i="0" smtClean="0">
                        <a:latin typeface="Cambria Math" panose="02040503050406030204" pitchFamily="18" charset="0"/>
                        <a:ea typeface="Cambria Math" panose="02040503050406030204" pitchFamily="18" charset="0"/>
                      </a:rPr>
                      <m:t>  (1+428</m:t>
                    </m:r>
                    <m:r>
                      <a:rPr lang="en-GB" sz="1200">
                        <a:latin typeface="Cambria Math" panose="02040503050406030204" pitchFamily="18" charset="0"/>
                        <a:ea typeface="Cambria Math" panose="02040503050406030204" pitchFamily="18" charset="0"/>
                      </a:rPr>
                      <m:t>−1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a:rPr lang="en-GB" sz="1200">
                        <a:latin typeface="Cambria Math" panose="02040503050406030204" pitchFamily="18" charset="0"/>
                        <a:ea typeface="Cambria Math" panose="02040503050406030204" pitchFamily="18" charset="0"/>
                      </a:rPr>
                      <m:t>(</m:t>
                    </m:r>
                    <m:r>
                      <a:rPr lang="en-GB" sz="1200" b="0" i="0" smtClean="0">
                        <a:latin typeface="Cambria Math" panose="02040503050406030204" pitchFamily="18" charset="0"/>
                        <a:ea typeface="Cambria Math" panose="02040503050406030204" pitchFamily="18" charset="0"/>
                      </a:rPr>
                      <m:t>5+976−428)</m:t>
                    </m:r>
                    <m:r>
                      <a:rPr lang="en-GB" sz="1200">
                        <a:latin typeface="Cambria Math" panose="02040503050406030204" pitchFamily="18" charset="0"/>
                        <a:ea typeface="Cambria Math" panose="02040503050406030204" pitchFamily="18" charset="0"/>
                      </a:rPr>
                      <m:t> −1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a:t>
                </a:r>
              </a:p>
              <a:p>
                <a:r>
                  <a:rPr lang="en-GB" sz="1200" dirty="0">
                    <a:latin typeface="Courier New" panose="02070309020205020404" pitchFamily="49" charset="0"/>
                    <a:ea typeface="Helvetica Neue Light" panose="02000403000000020004" pitchFamily="2" charset="0"/>
                    <a:cs typeface="Courier New" panose="02070309020205020404" pitchFamily="49" charset="0"/>
                  </a:rPr>
                  <a:t>Posterior lower limit:      </a:t>
                </a:r>
                <a:r>
                  <a:rPr lang="en-GB" sz="12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200" dirty="0">
                    <a:latin typeface="Courier New" panose="02070309020205020404" pitchFamily="49" charset="0"/>
                    <a:ea typeface="Helvetica Neue Light" panose="02000403000000020004" pitchFamily="2" charset="0"/>
                    <a:cs typeface="Courier New" panose="02070309020205020404" pitchFamily="49" charset="0"/>
                  </a:rPr>
                  <a:t>(0.025, </a:t>
                </a:r>
                <a14:m>
                  <m:oMath xmlns:m="http://schemas.openxmlformats.org/officeDocument/2006/math">
                    <m:r>
                      <a:rPr lang="en-GB" sz="1200">
                        <a:latin typeface="Cambria Math" panose="02040503050406030204" pitchFamily="18" charset="0"/>
                        <a:ea typeface="Cambria Math" panose="02040503050406030204" pitchFamily="18" charset="0"/>
                      </a:rPr>
                      <m:t>(1+428−1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a:rPr lang="en-GB" sz="1200">
                        <a:latin typeface="Cambria Math" panose="02040503050406030204" pitchFamily="18" charset="0"/>
                        <a:ea typeface="Cambria Math" panose="02040503050406030204" pitchFamily="18" charset="0"/>
                      </a:rPr>
                      <m:t>(5+976−428) −1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a:t>
                </a:r>
              </a:p>
              <a:p>
                <a:r>
                  <a:rPr lang="en-GB" sz="1200" dirty="0">
                    <a:latin typeface="Courier New" panose="02070309020205020404" pitchFamily="49" charset="0"/>
                    <a:ea typeface="Helvetica Neue Light" panose="02000403000000020004" pitchFamily="2" charset="0"/>
                    <a:cs typeface="Courier New" panose="02070309020205020404" pitchFamily="49" charset="0"/>
                  </a:rPr>
                  <a:t>Posterior upper limit:      </a:t>
                </a:r>
                <a:r>
                  <a:rPr lang="en-GB" sz="12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200" dirty="0">
                    <a:latin typeface="Courier New" panose="02070309020205020404" pitchFamily="49" charset="0"/>
                    <a:ea typeface="Helvetica Neue Light" panose="02000403000000020004" pitchFamily="2" charset="0"/>
                    <a:cs typeface="Courier New" panose="02070309020205020404" pitchFamily="49" charset="0"/>
                  </a:rPr>
                  <a:t>(0.975, </a:t>
                </a:r>
                <a14:m>
                  <m:oMath xmlns:m="http://schemas.openxmlformats.org/officeDocument/2006/math">
                    <m:r>
                      <a:rPr lang="en-GB" sz="1200">
                        <a:latin typeface="Cambria Math" panose="02040503050406030204" pitchFamily="18" charset="0"/>
                        <a:ea typeface="Cambria Math" panose="02040503050406030204" pitchFamily="18" charset="0"/>
                      </a:rPr>
                      <m:t>(1+428−1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a:rPr lang="en-GB" sz="1200">
                        <a:latin typeface="Cambria Math" panose="02040503050406030204" pitchFamily="18" charset="0"/>
                        <a:ea typeface="Cambria Math" panose="02040503050406030204" pitchFamily="18" charset="0"/>
                      </a:rPr>
                      <m:t>(5+976−428) −1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a:t>
                </a:r>
              </a:p>
            </p:txBody>
          </p:sp>
        </mc:Choice>
        <mc:Fallback xmlns="">
          <p:sp>
            <p:nvSpPr>
              <p:cNvPr id="10" name="TextBox 9">
                <a:extLst>
                  <a:ext uri="{FF2B5EF4-FFF2-40B4-BE49-F238E27FC236}">
                    <a16:creationId xmlns:a16="http://schemas.microsoft.com/office/drawing/2014/main" id="{31F7C759-B422-AEE2-9153-B907C77B72AE}"/>
                  </a:ext>
                </a:extLst>
              </p:cNvPr>
              <p:cNvSpPr txBox="1">
                <a:spLocks noRot="1" noChangeAspect="1" noMove="1" noResize="1" noEditPoints="1" noAdjustHandles="1" noChangeArrowheads="1" noChangeShapeType="1" noTextEdit="1"/>
              </p:cNvSpPr>
              <p:nvPr/>
            </p:nvSpPr>
            <p:spPr>
              <a:xfrm>
                <a:off x="210600" y="4552222"/>
                <a:ext cx="7540482" cy="646331"/>
              </a:xfrm>
              <a:prstGeom prst="rect">
                <a:avLst/>
              </a:prstGeom>
              <a:blipFill>
                <a:blip r:embed="rId8"/>
                <a:stretch>
                  <a:fillRect b="-7692"/>
                </a:stretch>
              </a:blipFill>
            </p:spPr>
            <p:txBody>
              <a:bodyPr/>
              <a:lstStyle/>
              <a:p>
                <a:r>
                  <a:rPr lang="en-GB">
                    <a:noFill/>
                  </a:rPr>
                  <a:t> </a:t>
                </a:r>
              </a:p>
            </p:txBody>
          </p:sp>
        </mc:Fallback>
      </mc:AlternateContent>
      <p:pic>
        <p:nvPicPr>
          <p:cNvPr id="2" name="Picture 1">
            <a:extLst>
              <a:ext uri="{FF2B5EF4-FFF2-40B4-BE49-F238E27FC236}">
                <a16:creationId xmlns:a16="http://schemas.microsoft.com/office/drawing/2014/main" id="{B385C799-ABAF-9014-F597-8746DB7A41FA}"/>
              </a:ext>
            </a:extLst>
          </p:cNvPr>
          <p:cNvPicPr>
            <a:picLocks noChangeAspect="1"/>
          </p:cNvPicPr>
          <p:nvPr/>
        </p:nvPicPr>
        <p:blipFill>
          <a:blip r:embed="rId9"/>
          <a:stretch>
            <a:fillRect/>
          </a:stretch>
        </p:blipFill>
        <p:spPr>
          <a:xfrm>
            <a:off x="0" y="0"/>
            <a:ext cx="12192000" cy="970069"/>
          </a:xfrm>
          <a:prstGeom prst="rect">
            <a:avLst/>
          </a:prstGeom>
        </p:spPr>
      </p:pic>
    </p:spTree>
    <p:extLst>
      <p:ext uri="{BB962C8B-B14F-4D97-AF65-F5344CB8AC3E}">
        <p14:creationId xmlns:p14="http://schemas.microsoft.com/office/powerpoint/2010/main" val="3469139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215B008-B129-15FD-F622-79C37F5D9283}"/>
              </a:ext>
            </a:extLst>
          </p:cNvPr>
          <p:cNvGraphicFramePr>
            <a:graphicFrameLocks noGrp="1"/>
          </p:cNvGraphicFramePr>
          <p:nvPr/>
        </p:nvGraphicFramePr>
        <p:xfrm>
          <a:off x="298703" y="902208"/>
          <a:ext cx="11430001" cy="5400040"/>
        </p:xfrm>
        <a:graphic>
          <a:graphicData uri="http://schemas.openxmlformats.org/drawingml/2006/table">
            <a:tbl>
              <a:tblPr firstRow="1" bandRow="1">
                <a:tableStyleId>{2D5ABB26-0587-4C30-8999-92F81FD0307C}</a:tableStyleId>
              </a:tblPr>
              <a:tblGrid>
                <a:gridCol w="2279905">
                  <a:extLst>
                    <a:ext uri="{9D8B030D-6E8A-4147-A177-3AD203B41FA5}">
                      <a16:colId xmlns:a16="http://schemas.microsoft.com/office/drawing/2014/main" val="2252712898"/>
                    </a:ext>
                  </a:extLst>
                </a:gridCol>
                <a:gridCol w="1993392">
                  <a:extLst>
                    <a:ext uri="{9D8B030D-6E8A-4147-A177-3AD203B41FA5}">
                      <a16:colId xmlns:a16="http://schemas.microsoft.com/office/drawing/2014/main" val="2228331170"/>
                    </a:ext>
                  </a:extLst>
                </a:gridCol>
                <a:gridCol w="932688">
                  <a:extLst>
                    <a:ext uri="{9D8B030D-6E8A-4147-A177-3AD203B41FA5}">
                      <a16:colId xmlns:a16="http://schemas.microsoft.com/office/drawing/2014/main" val="1614526977"/>
                    </a:ext>
                  </a:extLst>
                </a:gridCol>
                <a:gridCol w="1252728">
                  <a:extLst>
                    <a:ext uri="{9D8B030D-6E8A-4147-A177-3AD203B41FA5}">
                      <a16:colId xmlns:a16="http://schemas.microsoft.com/office/drawing/2014/main" val="2902767331"/>
                    </a:ext>
                  </a:extLst>
                </a:gridCol>
                <a:gridCol w="2231136">
                  <a:extLst>
                    <a:ext uri="{9D8B030D-6E8A-4147-A177-3AD203B41FA5}">
                      <a16:colId xmlns:a16="http://schemas.microsoft.com/office/drawing/2014/main" val="2052390024"/>
                    </a:ext>
                  </a:extLst>
                </a:gridCol>
                <a:gridCol w="2740152">
                  <a:extLst>
                    <a:ext uri="{9D8B030D-6E8A-4147-A177-3AD203B41FA5}">
                      <a16:colId xmlns:a16="http://schemas.microsoft.com/office/drawing/2014/main" val="2519901343"/>
                    </a:ext>
                  </a:extLst>
                </a:gridCol>
              </a:tblGrid>
              <a:tr h="370840">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Check 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Distribution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Statistical Notation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475456"/>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Continuous measure (scale,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Bell shape (centre, or shifted)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Gaussian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norm(mu, sigma)</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a:t>
                      </a:r>
                    </a:p>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as prior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538814"/>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Proportion (with information on the numerator and denominator)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Does not matter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Binomial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bin(n, 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 (only)</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218292"/>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Counts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Does not matter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Poisson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err="1">
                          <a:latin typeface="Helvetica Neue" panose="02000503000000020004" pitchFamily="2" charset="0"/>
                          <a:ea typeface="Helvetica Neue" panose="02000503000000020004" pitchFamily="2" charset="0"/>
                          <a:cs typeface="Helvetica Neue" panose="02000503000000020004" pitchFamily="2" charset="0"/>
                        </a:rPr>
                        <a:t>poisson</a:t>
                      </a:r>
                      <a:r>
                        <a:rPr lang="en-GB" sz="1200" dirty="0">
                          <a:latin typeface="Helvetica Neue" panose="02000503000000020004" pitchFamily="2" charset="0"/>
                          <a:ea typeface="Helvetica Neue" panose="02000503000000020004" pitchFamily="2" charset="0"/>
                          <a:cs typeface="Helvetica Neue" panose="02000503000000020004" pitchFamily="2" charset="0"/>
                        </a:rPr>
                        <a:t>(rate)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 (only)</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2426001"/>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Binary measure (Yes,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Does not matter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Bernoulli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err="1">
                          <a:latin typeface="Helvetica Neue" panose="02000503000000020004" pitchFamily="2" charset="0"/>
                          <a:ea typeface="Helvetica Neue" panose="02000503000000020004" pitchFamily="2" charset="0"/>
                          <a:cs typeface="Helvetica Neue" panose="02000503000000020004" pitchFamily="2" charset="0"/>
                        </a:rPr>
                        <a:t>bern</a:t>
                      </a:r>
                      <a:r>
                        <a:rPr lang="en-GB" sz="1200" dirty="0">
                          <a:latin typeface="Helvetica Neue" panose="02000503000000020004" pitchFamily="2" charset="0"/>
                          <a:ea typeface="Helvetica Neue" panose="02000503000000020004" pitchFamily="2" charset="0"/>
                          <a:cs typeface="Helvetica Neue" panose="02000503000000020004" pitchFamily="2"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 (only)</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0820062"/>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Continuous measure (scale, interval)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Proportion (with information on the numerator and denominator)</a:t>
                      </a:r>
                    </a:p>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Flat 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Uniform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uniform(a,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ONLY as a prior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it if you don’t have any prior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This is an uninformative prior</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64308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Continuous measure (scale, interval)</a:t>
                      </a:r>
                    </a:p>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Skewed 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Gamma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Gamma(rate, 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ONLY as a prior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It’s flexible</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624581"/>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Proportion (with information on the numerator and denominator)</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Does not matter</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Beta(theta, shape1, shape2)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ONLY as a prior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It’s flexible</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231926"/>
                  </a:ext>
                </a:extLst>
              </a:tr>
            </a:tbl>
          </a:graphicData>
        </a:graphic>
      </p:graphicFrame>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9BC59FC4-E4BC-9510-B79D-B20DC39E3374}"/>
                  </a:ext>
                </a:extLst>
              </p:cNvPr>
              <p:cNvSpPr txBox="1">
                <a:spLocks/>
              </p:cNvSpPr>
              <p:nvPr/>
            </p:nvSpPr>
            <p:spPr>
              <a:xfrm>
                <a:off x="298703" y="15462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Selection of priors for Likelihood </a:t>
                </a:r>
                <a14:m>
                  <m:oMath xmlns:m="http://schemas.openxmlformats.org/officeDocument/2006/math">
                    <m:r>
                      <a:rPr lang="en-GB" sz="2800" b="1">
                        <a:solidFill>
                          <a:prstClr val="black"/>
                        </a:solidFill>
                        <a:latin typeface="Cambria Math" panose="02040503050406030204" pitchFamily="18" charset="0"/>
                        <a:ea typeface="Cambria Math" panose="02040503050406030204" pitchFamily="18" charset="0"/>
                        <a:cs typeface="Helvetica Neue" panose="02000503000000020004" pitchFamily="2" charset="0"/>
                      </a:rPr>
                      <m:t>𝐏</m:t>
                    </m:r>
                    <m:r>
                      <a:rPr lang="en-GB" sz="2800" b="1">
                        <a:solidFill>
                          <a:prstClr val="black"/>
                        </a:solidFill>
                        <a:latin typeface="Cambria Math" panose="02040503050406030204" pitchFamily="18" charset="0"/>
                        <a:ea typeface="Cambria Math" panose="02040503050406030204" pitchFamily="18" charset="0"/>
                        <a:cs typeface="Helvetica Neue" panose="02000503000000020004" pitchFamily="2" charset="0"/>
                      </a:rPr>
                      <m:t>(</m:t>
                    </m:r>
                    <m:r>
                      <a:rPr lang="en-GB" sz="2800" b="1" i="1"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𝒀</m:t>
                    </m:r>
                    <m:r>
                      <a:rPr lang="en-GB" sz="2800" b="1" i="1"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m:t>
                    </m:r>
                    <m:r>
                      <a:rPr lang="en-US" sz="2800" b="1" i="1">
                        <a:solidFill>
                          <a:prstClr val="black"/>
                        </a:solidFill>
                        <a:latin typeface="Cambria Math" panose="02040503050406030204" pitchFamily="18" charset="0"/>
                        <a:ea typeface="Cambria Math" panose="02040503050406030204" pitchFamily="18" charset="0"/>
                        <a:cs typeface="Helvetica Neue" panose="02000503000000020004" pitchFamily="2" charset="0"/>
                      </a:rPr>
                      <m:t>𝜽</m:t>
                    </m:r>
                    <m:r>
                      <a:rPr lang="en-GB" sz="2800" b="1" i="1">
                        <a:solidFill>
                          <a:prstClr val="black"/>
                        </a:solidFill>
                        <a:latin typeface="Cambria Math" panose="02040503050406030204" pitchFamily="18" charset="0"/>
                        <a:ea typeface="Cambria Math" panose="02040503050406030204" pitchFamily="18" charset="0"/>
                        <a:cs typeface="Helvetica Neue" panose="02000503000000020004" pitchFamily="2" charset="0"/>
                      </a:rPr>
                      <m:t>)</m:t>
                    </m:r>
                  </m:oMath>
                </a14:m>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or Priors  </a:t>
                </a:r>
                <a14:m>
                  <m:oMath xmlns:m="http://schemas.openxmlformats.org/officeDocument/2006/math">
                    <m:r>
                      <a:rPr lang="en-GB" sz="2800" b="1" i="0"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𝐏</m:t>
                    </m:r>
                    <m:r>
                      <a:rPr lang="en-GB" sz="2800" b="1" i="0"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m:t>
                    </m:r>
                    <m:r>
                      <a:rPr lang="en-US" sz="2800" b="1" i="1"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𝜽</m:t>
                    </m:r>
                    <m:r>
                      <a:rPr lang="en-GB" sz="2800" b="1" i="1"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m:t>
                    </m:r>
                  </m:oMath>
                </a14:m>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mc:Choice>
        <mc:Fallback xmlns="">
          <p:sp>
            <p:nvSpPr>
              <p:cNvPr id="3" name="Title 1">
                <a:extLst>
                  <a:ext uri="{FF2B5EF4-FFF2-40B4-BE49-F238E27FC236}">
                    <a16:creationId xmlns:a16="http://schemas.microsoft.com/office/drawing/2014/main" id="{9BC59FC4-E4BC-9510-B79D-B20DC39E3374}"/>
                  </a:ext>
                </a:extLst>
              </p:cNvPr>
              <p:cNvSpPr txBox="1">
                <a:spLocks noRot="1" noChangeAspect="1" noMove="1" noResize="1" noEditPoints="1" noAdjustHandles="1" noChangeArrowheads="1" noChangeShapeType="1" noTextEdit="1"/>
              </p:cNvSpPr>
              <p:nvPr/>
            </p:nvSpPr>
            <p:spPr>
              <a:xfrm>
                <a:off x="298703" y="154623"/>
                <a:ext cx="9382728" cy="651114"/>
              </a:xfrm>
              <a:prstGeom prst="rect">
                <a:avLst/>
              </a:prstGeom>
              <a:blipFill>
                <a:blip r:embed="rId2"/>
                <a:stretch>
                  <a:fillRect l="-1351" t="-19231"/>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3116754-FECB-0C7A-DF49-C98DD36DC47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46</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88556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47</a:t>
            </a:fld>
            <a:endParaRPr lang="en-US" dirty="0">
              <a:solidFill>
                <a:srgbClr val="000000"/>
              </a:solidFill>
              <a:cs typeface="ＭＳ Ｐゴシック" charset="0"/>
            </a:endParaRPr>
          </a:p>
        </p:txBody>
      </p:sp>
      <p:pic>
        <p:nvPicPr>
          <p:cNvPr id="8" name="Picture 7">
            <a:extLst>
              <a:ext uri="{FF2B5EF4-FFF2-40B4-BE49-F238E27FC236}">
                <a16:creationId xmlns:a16="http://schemas.microsoft.com/office/drawing/2014/main" id="{EB812C19-F6E8-914D-94E3-30941C34D030}"/>
              </a:ext>
            </a:extLst>
          </p:cNvPr>
          <p:cNvPicPr>
            <a:picLocks noChangeAspect="1"/>
          </p:cNvPicPr>
          <p:nvPr/>
        </p:nvPicPr>
        <p:blipFill rotWithShape="1">
          <a:blip r:embed="rId3"/>
          <a:srcRect l="15191" t="22616" r="53658" b="14599"/>
          <a:stretch/>
        </p:blipFill>
        <p:spPr>
          <a:xfrm>
            <a:off x="3088101" y="1877020"/>
            <a:ext cx="2289740" cy="2637101"/>
          </a:xfrm>
          <a:prstGeom prst="rect">
            <a:avLst/>
          </a:prstGeom>
        </p:spPr>
      </p:pic>
      <p:pic>
        <p:nvPicPr>
          <p:cNvPr id="7" name="Picture 6">
            <a:extLst>
              <a:ext uri="{FF2B5EF4-FFF2-40B4-BE49-F238E27FC236}">
                <a16:creationId xmlns:a16="http://schemas.microsoft.com/office/drawing/2014/main" id="{8011D545-BFCE-AE44-A318-A3380259393D}"/>
              </a:ext>
            </a:extLst>
          </p:cNvPr>
          <p:cNvPicPr>
            <a:picLocks noChangeAspect="1"/>
          </p:cNvPicPr>
          <p:nvPr/>
        </p:nvPicPr>
        <p:blipFill rotWithShape="1">
          <a:blip r:embed="rId3"/>
          <a:srcRect l="15191" t="22616" r="53658" b="14599"/>
          <a:stretch/>
        </p:blipFill>
        <p:spPr>
          <a:xfrm>
            <a:off x="6291950" y="1877020"/>
            <a:ext cx="2289740" cy="2637101"/>
          </a:xfrm>
          <a:prstGeom prst="rect">
            <a:avLst/>
          </a:prstGeom>
        </p:spPr>
      </p:pic>
      <p:pic>
        <p:nvPicPr>
          <p:cNvPr id="9" name="Picture 8" descr="Icon&#10;&#10;Description automatically generated">
            <a:extLst>
              <a:ext uri="{FF2B5EF4-FFF2-40B4-BE49-F238E27FC236}">
                <a16:creationId xmlns:a16="http://schemas.microsoft.com/office/drawing/2014/main" id="{E049C046-B333-FC42-AB5A-B80309747742}"/>
              </a:ext>
            </a:extLst>
          </p:cNvPr>
          <p:cNvPicPr>
            <a:picLocks noChangeAspect="1"/>
          </p:cNvPicPr>
          <p:nvPr/>
        </p:nvPicPr>
        <p:blipFill rotWithShape="1">
          <a:blip r:embed="rId3"/>
          <a:srcRect l="55626" t="17243" r="17273" b="17243"/>
          <a:stretch/>
        </p:blipFill>
        <p:spPr>
          <a:xfrm>
            <a:off x="201923" y="1877019"/>
            <a:ext cx="1909039" cy="2637101"/>
          </a:xfrm>
          <a:prstGeom prst="rect">
            <a:avLst/>
          </a:prstGeom>
        </p:spPr>
      </p:pic>
      <p:pic>
        <p:nvPicPr>
          <p:cNvPr id="11" name="Picture 10" descr="Icon&#10;&#10;Description automatically generated">
            <a:extLst>
              <a:ext uri="{FF2B5EF4-FFF2-40B4-BE49-F238E27FC236}">
                <a16:creationId xmlns:a16="http://schemas.microsoft.com/office/drawing/2014/main" id="{FB7294D3-DE2D-7346-B513-066B214018E9}"/>
              </a:ext>
            </a:extLst>
          </p:cNvPr>
          <p:cNvPicPr>
            <a:picLocks noChangeAspect="1"/>
          </p:cNvPicPr>
          <p:nvPr/>
        </p:nvPicPr>
        <p:blipFill rotWithShape="1">
          <a:blip r:embed="rId3"/>
          <a:srcRect l="55626" t="17243" r="17273" b="17243"/>
          <a:stretch/>
        </p:blipFill>
        <p:spPr>
          <a:xfrm>
            <a:off x="3218840" y="1877020"/>
            <a:ext cx="1909039" cy="2637101"/>
          </a:xfrm>
          <a:prstGeom prst="rect">
            <a:avLst/>
          </a:prstGeom>
        </p:spPr>
      </p:pic>
      <p:pic>
        <p:nvPicPr>
          <p:cNvPr id="12" name="Picture 11" descr="Icon&#10;&#10;Description automatically generated">
            <a:extLst>
              <a:ext uri="{FF2B5EF4-FFF2-40B4-BE49-F238E27FC236}">
                <a16:creationId xmlns:a16="http://schemas.microsoft.com/office/drawing/2014/main" id="{01224320-A695-064F-B6A2-1DE5B75D721B}"/>
              </a:ext>
            </a:extLst>
          </p:cNvPr>
          <p:cNvPicPr>
            <a:picLocks noChangeAspect="1"/>
          </p:cNvPicPr>
          <p:nvPr/>
        </p:nvPicPr>
        <p:blipFill rotWithShape="1">
          <a:blip r:embed="rId3"/>
          <a:srcRect l="55626" t="17243" r="17273" b="17243"/>
          <a:stretch/>
        </p:blipFill>
        <p:spPr>
          <a:xfrm>
            <a:off x="6482300" y="1877019"/>
            <a:ext cx="1909039" cy="2637101"/>
          </a:xfrm>
          <a:prstGeom prst="rect">
            <a:avLst/>
          </a:prstGeom>
        </p:spPr>
      </p:pic>
      <p:pic>
        <p:nvPicPr>
          <p:cNvPr id="13" name="Picture 12" descr="Icon&#10;&#10;Description automatically generated">
            <a:extLst>
              <a:ext uri="{FF2B5EF4-FFF2-40B4-BE49-F238E27FC236}">
                <a16:creationId xmlns:a16="http://schemas.microsoft.com/office/drawing/2014/main" id="{63E108C8-9510-134F-AED7-BE2E9D4DE869}"/>
              </a:ext>
            </a:extLst>
          </p:cNvPr>
          <p:cNvPicPr>
            <a:picLocks noChangeAspect="1"/>
          </p:cNvPicPr>
          <p:nvPr/>
        </p:nvPicPr>
        <p:blipFill rotWithShape="1">
          <a:blip r:embed="rId3"/>
          <a:srcRect l="55626" t="17243" r="17273" b="17243"/>
          <a:stretch/>
        </p:blipFill>
        <p:spPr>
          <a:xfrm>
            <a:off x="9745760" y="1877019"/>
            <a:ext cx="1909039" cy="2637101"/>
          </a:xfrm>
          <a:prstGeom prst="rect">
            <a:avLst/>
          </a:prstGeom>
        </p:spPr>
      </p:pic>
      <p:sp>
        <p:nvSpPr>
          <p:cNvPr id="14" name="TextBox 13">
            <a:extLst>
              <a:ext uri="{FF2B5EF4-FFF2-40B4-BE49-F238E27FC236}">
                <a16:creationId xmlns:a16="http://schemas.microsoft.com/office/drawing/2014/main" id="{78FBB8A5-4B56-EF4D-BC10-258C45145E1B}"/>
              </a:ext>
            </a:extLst>
          </p:cNvPr>
          <p:cNvSpPr txBox="1"/>
          <p:nvPr/>
        </p:nvSpPr>
        <p:spPr>
          <a:xfrm>
            <a:off x="451891" y="4606724"/>
            <a:ext cx="13859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Probabilities</a:t>
            </a:r>
          </a:p>
        </p:txBody>
      </p:sp>
      <p:sp>
        <p:nvSpPr>
          <p:cNvPr id="15" name="TextBox 14">
            <a:extLst>
              <a:ext uri="{FF2B5EF4-FFF2-40B4-BE49-F238E27FC236}">
                <a16:creationId xmlns:a16="http://schemas.microsoft.com/office/drawing/2014/main" id="{B78EC140-DD80-DC4C-8BB6-7431F55C1AFD}"/>
              </a:ext>
            </a:extLst>
          </p:cNvPr>
          <p:cNvSpPr txBox="1"/>
          <p:nvPr/>
        </p:nvSpPr>
        <p:spPr>
          <a:xfrm>
            <a:off x="3597866" y="4606724"/>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sp>
        <p:nvSpPr>
          <p:cNvPr id="16" name="TextBox 15">
            <a:extLst>
              <a:ext uri="{FF2B5EF4-FFF2-40B4-BE49-F238E27FC236}">
                <a16:creationId xmlns:a16="http://schemas.microsoft.com/office/drawing/2014/main" id="{096F780B-B9A1-C94F-96C0-4452D9610B73}"/>
              </a:ext>
            </a:extLst>
          </p:cNvPr>
          <p:cNvSpPr txBox="1"/>
          <p:nvPr/>
        </p:nvSpPr>
        <p:spPr>
          <a:xfrm>
            <a:off x="6527281" y="4606724"/>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17" name="TextBox 16">
            <a:extLst>
              <a:ext uri="{FF2B5EF4-FFF2-40B4-BE49-F238E27FC236}">
                <a16:creationId xmlns:a16="http://schemas.microsoft.com/office/drawing/2014/main" id="{41341478-8A8C-184C-B7E3-6C8CF2B6AD69}"/>
              </a:ext>
            </a:extLst>
          </p:cNvPr>
          <p:cNvSpPr txBox="1"/>
          <p:nvPr/>
        </p:nvSpPr>
        <p:spPr>
          <a:xfrm>
            <a:off x="9685700" y="4606724"/>
            <a:ext cx="2248372"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Functions</a:t>
            </a:r>
          </a:p>
        </p:txBody>
      </p:sp>
    </p:spTree>
    <p:extLst>
      <p:ext uri="{BB962C8B-B14F-4D97-AF65-F5344CB8AC3E}">
        <p14:creationId xmlns:p14="http://schemas.microsoft.com/office/powerpoint/2010/main" val="2065005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146799" y="113949"/>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000" b="1" dirty="0">
                <a:latin typeface="HELVETICA NEUE LIGHT" panose="02000403000000020004" pitchFamily="2" charset="0"/>
                <a:ea typeface="HELVETICA NEUE LIGHT" panose="02000403000000020004" pitchFamily="2" charset="0"/>
                <a:cs typeface="Helvetica Neue" panose="02000503000000020004" pitchFamily="2" charset="0"/>
              </a:rPr>
              <a:t>Book recommendations</a:t>
            </a:r>
            <a:endParaRPr lang="en-GB" sz="20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48</a:t>
            </a:fld>
            <a:endParaRPr lang="en-US" dirty="0">
              <a:solidFill>
                <a:srgbClr val="000000"/>
              </a:solidFill>
              <a:cs typeface="ＭＳ Ｐゴシック" charset="0"/>
            </a:endParaRPr>
          </a:p>
        </p:txBody>
      </p:sp>
      <p:pic>
        <p:nvPicPr>
          <p:cNvPr id="6" name="Picture 5" descr="A picture containing text, screenshot&#10;&#10;Description automatically generated">
            <a:extLst>
              <a:ext uri="{FF2B5EF4-FFF2-40B4-BE49-F238E27FC236}">
                <a16:creationId xmlns:a16="http://schemas.microsoft.com/office/drawing/2014/main" id="{653DE143-5B66-3D42-8AA8-316D054C87DD}"/>
              </a:ext>
            </a:extLst>
          </p:cNvPr>
          <p:cNvPicPr>
            <a:picLocks noChangeAspect="1"/>
          </p:cNvPicPr>
          <p:nvPr/>
        </p:nvPicPr>
        <p:blipFill>
          <a:blip r:embed="rId2"/>
          <a:stretch>
            <a:fillRect/>
          </a:stretch>
        </p:blipFill>
        <p:spPr>
          <a:xfrm>
            <a:off x="3168249" y="765063"/>
            <a:ext cx="2503196" cy="3696908"/>
          </a:xfrm>
          <a:prstGeom prst="rect">
            <a:avLst/>
          </a:prstGeom>
          <a:ln>
            <a:solidFill>
              <a:schemeClr val="tx1"/>
            </a:solidFill>
          </a:ln>
        </p:spPr>
      </p:pic>
      <p:pic>
        <p:nvPicPr>
          <p:cNvPr id="8" name="Picture 7" descr="Text&#10;&#10;Description automatically generated">
            <a:extLst>
              <a:ext uri="{FF2B5EF4-FFF2-40B4-BE49-F238E27FC236}">
                <a16:creationId xmlns:a16="http://schemas.microsoft.com/office/drawing/2014/main" id="{AF33F328-2D5E-204D-8F14-AE72D413ED73}"/>
              </a:ext>
            </a:extLst>
          </p:cNvPr>
          <p:cNvPicPr>
            <a:picLocks noChangeAspect="1"/>
          </p:cNvPicPr>
          <p:nvPr/>
        </p:nvPicPr>
        <p:blipFill rotWithShape="1">
          <a:blip r:embed="rId3"/>
          <a:srcRect l="32430" r="31570" b="9569"/>
          <a:stretch/>
        </p:blipFill>
        <p:spPr>
          <a:xfrm>
            <a:off x="146799" y="767501"/>
            <a:ext cx="2823428" cy="3723476"/>
          </a:xfrm>
          <a:prstGeom prst="rect">
            <a:avLst/>
          </a:prstGeom>
          <a:ln>
            <a:solidFill>
              <a:schemeClr val="tx1"/>
            </a:solidFill>
          </a:ln>
        </p:spPr>
      </p:pic>
      <p:pic>
        <p:nvPicPr>
          <p:cNvPr id="10" name="Picture 9">
            <a:extLst>
              <a:ext uri="{FF2B5EF4-FFF2-40B4-BE49-F238E27FC236}">
                <a16:creationId xmlns:a16="http://schemas.microsoft.com/office/drawing/2014/main" id="{428A0633-A856-5B46-940A-CFAF4CAB84E7}"/>
              </a:ext>
            </a:extLst>
          </p:cNvPr>
          <p:cNvPicPr>
            <a:picLocks noChangeAspect="1"/>
          </p:cNvPicPr>
          <p:nvPr/>
        </p:nvPicPr>
        <p:blipFill>
          <a:blip r:embed="rId4"/>
          <a:srcRect l="6269" r="6269"/>
          <a:stretch/>
        </p:blipFill>
        <p:spPr>
          <a:xfrm>
            <a:off x="5977980" y="765063"/>
            <a:ext cx="2503196" cy="3728353"/>
          </a:xfrm>
          <a:prstGeom prst="rect">
            <a:avLst/>
          </a:prstGeom>
          <a:ln>
            <a:solidFill>
              <a:schemeClr val="tx1"/>
            </a:solidFill>
          </a:ln>
        </p:spPr>
      </p:pic>
      <p:pic>
        <p:nvPicPr>
          <p:cNvPr id="7" name="Picture 6" descr="A book cover with text overlay&#10;&#10;Description automatically generated">
            <a:extLst>
              <a:ext uri="{FF2B5EF4-FFF2-40B4-BE49-F238E27FC236}">
                <a16:creationId xmlns:a16="http://schemas.microsoft.com/office/drawing/2014/main" id="{6BBA0BCF-9C7B-F4A7-6DE3-D185B8C59D82}"/>
              </a:ext>
            </a:extLst>
          </p:cNvPr>
          <p:cNvPicPr>
            <a:picLocks noChangeAspect="1"/>
          </p:cNvPicPr>
          <p:nvPr/>
        </p:nvPicPr>
        <p:blipFill>
          <a:blip r:embed="rId5"/>
          <a:stretch>
            <a:fillRect/>
          </a:stretch>
        </p:blipFill>
        <p:spPr>
          <a:xfrm>
            <a:off x="8838935" y="767501"/>
            <a:ext cx="2837841" cy="3723476"/>
          </a:xfrm>
          <a:prstGeom prst="rect">
            <a:avLst/>
          </a:prstGeom>
          <a:ln>
            <a:solidFill>
              <a:schemeClr val="tx1"/>
            </a:solidFill>
          </a:ln>
        </p:spPr>
      </p:pic>
      <p:sp>
        <p:nvSpPr>
          <p:cNvPr id="9" name="TextBox 8">
            <a:extLst>
              <a:ext uri="{FF2B5EF4-FFF2-40B4-BE49-F238E27FC236}">
                <a16:creationId xmlns:a16="http://schemas.microsoft.com/office/drawing/2014/main" id="{1CAD89B2-2DCA-9A9E-B08D-09372CA84A66}"/>
              </a:ext>
            </a:extLst>
          </p:cNvPr>
          <p:cNvSpPr txBox="1"/>
          <p:nvPr/>
        </p:nvSpPr>
        <p:spPr>
          <a:xfrm>
            <a:off x="146799" y="4664597"/>
            <a:ext cx="5559520" cy="646331"/>
          </a:xfrm>
          <a:prstGeom prst="rect">
            <a:avLst/>
          </a:prstGeom>
          <a:solidFill>
            <a:schemeClr val="accent5">
              <a:lumMod val="20000"/>
              <a:lumOff val="80000"/>
            </a:schemeClr>
          </a:solid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High recommendation for the mastery of the basic theory and principles of Bayesian Statistics</a:t>
            </a:r>
          </a:p>
        </p:txBody>
      </p:sp>
      <p:sp>
        <p:nvSpPr>
          <p:cNvPr id="11" name="TextBox 10">
            <a:extLst>
              <a:ext uri="{FF2B5EF4-FFF2-40B4-BE49-F238E27FC236}">
                <a16:creationId xmlns:a16="http://schemas.microsoft.com/office/drawing/2014/main" id="{8132DAC8-B0B0-C9CF-F1C5-3AD2307465AB}"/>
              </a:ext>
            </a:extLst>
          </p:cNvPr>
          <p:cNvSpPr txBox="1"/>
          <p:nvPr/>
        </p:nvSpPr>
        <p:spPr>
          <a:xfrm>
            <a:off x="5977980" y="4664597"/>
            <a:ext cx="5698796" cy="646331"/>
          </a:xfrm>
          <a:prstGeom prst="rect">
            <a:avLst/>
          </a:prstGeom>
          <a:solidFill>
            <a:schemeClr val="accent5">
              <a:lumMod val="20000"/>
              <a:lumOff val="80000"/>
            </a:schemeClr>
          </a:solid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High recommendation for the coding experience and execution of statistical analysis in RStudio and Stan</a:t>
            </a:r>
          </a:p>
        </p:txBody>
      </p:sp>
    </p:spTree>
    <p:extLst>
      <p:ext uri="{BB962C8B-B14F-4D97-AF65-F5344CB8AC3E}">
        <p14:creationId xmlns:p14="http://schemas.microsoft.com/office/powerpoint/2010/main" val="1380382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49</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2" y="2439063"/>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5" name="Picture 4">
            <a:extLst>
              <a:ext uri="{FF2B5EF4-FFF2-40B4-BE49-F238E27FC236}">
                <a16:creationId xmlns:a16="http://schemas.microsoft.com/office/drawing/2014/main" id="{6BE1543E-BD4F-7296-053E-78E63F45DABE}"/>
              </a:ext>
            </a:extLst>
          </p:cNvPr>
          <p:cNvPicPr>
            <a:picLocks noChangeAspect="1"/>
          </p:cNvPicPr>
          <p:nvPr/>
        </p:nvPicPr>
        <p:blipFill rotWithShape="1">
          <a:blip r:embed="rId2"/>
          <a:srcRect l="78750"/>
          <a:stretch/>
        </p:blipFill>
        <p:spPr>
          <a:xfrm>
            <a:off x="4408572" y="4240033"/>
            <a:ext cx="2959883" cy="110826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345752-09C2-4530-B695-04A72B6431C1}"/>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54902947-5BCA-E41C-DA21-F6430A93CC4D}"/>
              </a:ext>
            </a:extLst>
          </p:cNvPr>
          <p:cNvSpPr txBox="1">
            <a:spLocks/>
          </p:cNvSpPr>
          <p:nvPr/>
        </p:nvSpPr>
        <p:spPr>
          <a:xfrm>
            <a:off x="0" y="1136511"/>
            <a:ext cx="9197446" cy="573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latin typeface="Helvetica Neue" panose="02000503000000020004" pitchFamily="2" charset="0"/>
                <a:ea typeface="Helvetica Neue" panose="02000503000000020004" pitchFamily="2" charset="0"/>
                <a:cs typeface="Helvetica Neue" panose="02000503000000020004" pitchFamily="2" charset="0"/>
              </a:rPr>
              <a:t>General format of the course</a:t>
            </a:r>
          </a:p>
        </p:txBody>
      </p:sp>
      <p:sp>
        <p:nvSpPr>
          <p:cNvPr id="5" name="Content Placeholder 2">
            <a:extLst>
              <a:ext uri="{FF2B5EF4-FFF2-40B4-BE49-F238E27FC236}">
                <a16:creationId xmlns:a16="http://schemas.microsoft.com/office/drawing/2014/main" id="{804985EC-F713-AD8A-72BC-FD45E3108DA2}"/>
              </a:ext>
            </a:extLst>
          </p:cNvPr>
          <p:cNvSpPr txBox="1">
            <a:spLocks/>
          </p:cNvSpPr>
          <p:nvPr/>
        </p:nvSpPr>
        <p:spPr>
          <a:xfrm>
            <a:off x="0" y="1907565"/>
            <a:ext cx="9595413" cy="34645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1-hour lecture </a:t>
            </a:r>
          </a:p>
          <a:p>
            <a:pPr lvl="1"/>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Weekly sessions every Tuesday 10:00am – 11:00am</a:t>
            </a:r>
          </a:p>
          <a:p>
            <a:pPr lvl="1"/>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Delivered by the module tutors</a:t>
            </a:r>
          </a:p>
          <a:p>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2-hour computer practical seminar </a:t>
            </a:r>
          </a:p>
          <a:p>
            <a:pPr lvl="1"/>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Followed immediately after lectures every Friday 11:00am – 01:00pm</a:t>
            </a:r>
          </a:p>
          <a:p>
            <a:pPr lvl="1"/>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These sessions are facilitated by both the module and seminar tutors</a:t>
            </a:r>
          </a:p>
          <a:p>
            <a:pPr lvl="1"/>
            <a:endParaRPr lang="en-GB" dirty="0">
              <a:latin typeface="Arial" charset="0"/>
            </a:endParaRPr>
          </a:p>
          <a:p>
            <a:pPr lvl="1">
              <a:buFontTx/>
              <a:buNone/>
            </a:pPr>
            <a:endParaRPr lang="en-GB" dirty="0">
              <a:latin typeface="Arial" charset="0"/>
            </a:endParaRPr>
          </a:p>
          <a:p>
            <a:pPr lvl="1">
              <a:buFontTx/>
              <a:buNone/>
            </a:pPr>
            <a:endParaRPr lang="en-GB" dirty="0">
              <a:latin typeface="Arial" charset="0"/>
            </a:endParaRPr>
          </a:p>
        </p:txBody>
      </p:sp>
      <p:sp>
        <p:nvSpPr>
          <p:cNvPr id="6" name="TextBox 5">
            <a:extLst>
              <a:ext uri="{FF2B5EF4-FFF2-40B4-BE49-F238E27FC236}">
                <a16:creationId xmlns:a16="http://schemas.microsoft.com/office/drawing/2014/main" id="{D2AFB4D1-342C-2C72-3541-00423674B34D}"/>
              </a:ext>
            </a:extLst>
          </p:cNvPr>
          <p:cNvSpPr txBox="1"/>
          <p:nvPr/>
        </p:nvSpPr>
        <p:spPr>
          <a:xfrm>
            <a:off x="172913" y="6333204"/>
            <a:ext cx="10657114" cy="369332"/>
          </a:xfrm>
          <a:prstGeom prst="rect">
            <a:avLst/>
          </a:prstGeom>
          <a:solidFill>
            <a:schemeClr val="bg2">
              <a:lumMod val="60000"/>
              <a:lumOff val="40000"/>
            </a:schemeClr>
          </a:solidFill>
        </p:spPr>
        <p:txBody>
          <a:bodyPr wrap="square" rtlCol="0" anchor="ctr">
            <a:spAutoFit/>
          </a:bodyPr>
          <a:lstStyle/>
          <a:p>
            <a:pPr algn="ctr"/>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NOTE: All lectures and tutorials sessions are compulsory &amp; will be delivered in-person. </a:t>
            </a:r>
          </a:p>
        </p:txBody>
      </p:sp>
      <p:sp>
        <p:nvSpPr>
          <p:cNvPr id="7" name="Slide Number Placeholder 3">
            <a:extLst>
              <a:ext uri="{FF2B5EF4-FFF2-40B4-BE49-F238E27FC236}">
                <a16:creationId xmlns:a16="http://schemas.microsoft.com/office/drawing/2014/main" id="{5434332A-3BC2-2638-547C-C5E6639547A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
        <p:nvSpPr>
          <p:cNvPr id="8" name="TextBox 7">
            <a:extLst>
              <a:ext uri="{FF2B5EF4-FFF2-40B4-BE49-F238E27FC236}">
                <a16:creationId xmlns:a16="http://schemas.microsoft.com/office/drawing/2014/main" id="{B2F64223-C942-C417-42E1-431CF2BED1B6}"/>
              </a:ext>
            </a:extLst>
          </p:cNvPr>
          <p:cNvSpPr txBox="1"/>
          <p:nvPr/>
        </p:nvSpPr>
        <p:spPr>
          <a:xfrm>
            <a:off x="172913" y="4217985"/>
            <a:ext cx="10140129" cy="1200329"/>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Location(s):</a:t>
            </a:r>
          </a:p>
          <a:p>
            <a:pPr algn="l"/>
            <a:endParaRPr lang="en-GB" b="1" dirty="0">
              <a:latin typeface="Helvetica Neue Light" panose="02000403000000020004" pitchFamily="2" charset="0"/>
              <a:ea typeface="Helvetica Neue Light" panose="02000403000000020004" pitchFamily="2" charset="0"/>
            </a:endParaRPr>
          </a:p>
          <a:p>
            <a:r>
              <a:rPr lang="en-GB" b="1" dirty="0">
                <a:latin typeface="Helvetica Neue Light" panose="02000403000000020004" pitchFamily="2" charset="0"/>
                <a:ea typeface="Helvetica Neue Light" panose="02000403000000020004" pitchFamily="2" charset="0"/>
              </a:rPr>
              <a:t>Lectures:                               10:00am-11:00am North-West Wing Building Room G07</a:t>
            </a:r>
          </a:p>
          <a:p>
            <a:r>
              <a:rPr lang="en-GB" b="1" dirty="0">
                <a:latin typeface="Helvetica Neue Light" panose="02000403000000020004" pitchFamily="2" charset="0"/>
                <a:ea typeface="Helvetica Neue Light" panose="02000403000000020004" pitchFamily="2" charset="0"/>
              </a:rPr>
              <a:t>Computer practicals:            11:00am-01:00pm North-West Wing Building Room G07</a:t>
            </a:r>
          </a:p>
        </p:txBody>
      </p:sp>
      <p:sp>
        <p:nvSpPr>
          <p:cNvPr id="2" name="TextBox 1">
            <a:extLst>
              <a:ext uri="{FF2B5EF4-FFF2-40B4-BE49-F238E27FC236}">
                <a16:creationId xmlns:a16="http://schemas.microsoft.com/office/drawing/2014/main" id="{F396A5D9-2535-9BE0-BD15-BEA7D4A4388B}"/>
              </a:ext>
            </a:extLst>
          </p:cNvPr>
          <p:cNvSpPr txBox="1"/>
          <p:nvPr/>
        </p:nvSpPr>
        <p:spPr>
          <a:xfrm>
            <a:off x="172913" y="5644926"/>
            <a:ext cx="10657114" cy="369332"/>
          </a:xfrm>
          <a:prstGeom prst="rect">
            <a:avLst/>
          </a:prstGeom>
          <a:solidFill>
            <a:schemeClr val="accent3">
              <a:lumMod val="40000"/>
              <a:lumOff val="60000"/>
            </a:schemeClr>
          </a:solid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Please bring your own laptops to the computer practicals as NWW G07 is not a PC Cluster room</a:t>
            </a:r>
          </a:p>
        </p:txBody>
      </p:sp>
    </p:spTree>
    <p:extLst>
      <p:ext uri="{BB962C8B-B14F-4D97-AF65-F5344CB8AC3E}">
        <p14:creationId xmlns:p14="http://schemas.microsoft.com/office/powerpoint/2010/main" val="3433171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Module Outline &amp; Assessment</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205317" y="788852"/>
            <a:ext cx="9646254" cy="419878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Bayesian Statistics |  Anwar [AM</a:t>
            </a:r>
            <a:r>
              <a:rPr lang="en-GB" sz="18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t>
            </a:r>
            <a:endPar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Machine Learning   |  Stephen [SL</a:t>
            </a:r>
            <a:r>
              <a:rPr lang="en-GB" sz="18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t>
            </a:r>
            <a:endPar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WK01</a:t>
            </a: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Introduction to </a:t>
            </a:r>
            <a:r>
              <a:rPr lang="en-GB" sz="1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Bayesian Statistics 			[AM]</a:t>
            </a:r>
            <a:endPar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WK02</a:t>
            </a: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Generalised Linear Modelling (GLMs) 	[AM]</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WK03</a:t>
            </a: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Generalised Additive Models (GAMs) 	[AM]</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WK04</a:t>
            </a: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Deep Learning 					[SL]</a:t>
            </a:r>
            <a:endPar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WK05</a:t>
            </a: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Convolution Neural Networks (CNNs) 		[SL]</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WK06</a:t>
            </a: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GeoAI 						[SL]</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WK07</a:t>
            </a: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Hierarchical Modelling 			[AM]</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WK08</a:t>
            </a: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Intrinsic Conditional Autoregressive Models	[AM]</a:t>
            </a:r>
            <a:endPar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WK09</a:t>
            </a: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Bayesian Updating &amp; Spatiotemporal Areal Analysis	[AM]</a:t>
            </a:r>
            <a:endPar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WK10</a:t>
            </a: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Research Methodology, Study Design &amp; Revision	[AM]</a:t>
            </a:r>
            <a:endPar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5" name="Content Placeholder 2">
            <a:extLst>
              <a:ext uri="{FF2B5EF4-FFF2-40B4-BE49-F238E27FC236}">
                <a16:creationId xmlns:a16="http://schemas.microsoft.com/office/drawing/2014/main" id="{754E12B7-2BC4-9A66-D441-DD3A6A60A787}"/>
              </a:ext>
            </a:extLst>
          </p:cNvPr>
          <p:cNvSpPr txBox="1">
            <a:spLocks/>
          </p:cNvSpPr>
          <p:nvPr/>
        </p:nvSpPr>
        <p:spPr>
          <a:xfrm>
            <a:off x="205317" y="4806255"/>
            <a:ext cx="11266715" cy="1757221"/>
          </a:xfrm>
          <a:prstGeom prst="rect">
            <a:avLst/>
          </a:prstGeom>
          <a:solidFill>
            <a:schemeClr val="accent1"/>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Tx/>
              <a:buSzTx/>
              <a:buFont typeface="Arial"/>
              <a:buNone/>
              <a:tabLst/>
              <a:defRPr/>
            </a:pPr>
            <a:r>
              <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Details about assessment</a:t>
            </a:r>
          </a:p>
          <a:p>
            <a:pPr marL="0" marR="0" lvl="0" indent="0" algn="l" defTabSz="914400" rtl="0" eaLnBrk="1" fontAlgn="auto" latinLnBrk="0" hangingPunct="1">
              <a:lnSpc>
                <a:spcPct val="100000"/>
              </a:lnSpc>
              <a:spcBef>
                <a:spcPts val="500"/>
              </a:spcBef>
              <a:spcAft>
                <a:spcPts val="0"/>
              </a:spcAft>
              <a:buClrTx/>
              <a:buSzTx/>
              <a:buFont typeface="Arial"/>
              <a:buNone/>
              <a:tabLst/>
              <a:defRPr/>
            </a:pPr>
            <a:endPar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500"/>
              </a:spcBef>
              <a:spcAft>
                <a:spcPts val="0"/>
              </a:spcAft>
              <a:buClrTx/>
              <a:buSzTx/>
              <a:buFont typeface="Arial"/>
              <a:buNone/>
              <a:tabLst/>
              <a:defRPr/>
            </a:pP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100% coursework with 2 x reports (each 1,500 words)</a:t>
            </a:r>
          </a:p>
          <a:p>
            <a:pPr marL="0" marR="0" lvl="0" indent="0" algn="l" defTabSz="914400" rtl="0" eaLnBrk="1" fontAlgn="auto" latinLnBrk="0" hangingPunct="1">
              <a:lnSpc>
                <a:spcPct val="100000"/>
              </a:lnSpc>
              <a:spcBef>
                <a:spcPts val="500"/>
              </a:spcBef>
              <a:spcAft>
                <a:spcPts val="0"/>
              </a:spcAft>
              <a:buClrTx/>
              <a:buSzTx/>
              <a:buFont typeface="Arial"/>
              <a:buNone/>
              <a:tabLst/>
              <a:defRPr/>
            </a:pPr>
            <a:r>
              <a:rPr lang="en-GB" sz="1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1 report focuses uses applied Bayesian</a:t>
            </a: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methods for spatial analysis. </a:t>
            </a:r>
          </a:p>
          <a:p>
            <a:pPr marL="0" marR="0" lvl="0" indent="0" algn="l" defTabSz="914400" rtl="0" eaLnBrk="1" fontAlgn="auto" latinLnBrk="0" hangingPunct="1">
              <a:lnSpc>
                <a:spcPct val="100000"/>
              </a:lnSpc>
              <a:spcBef>
                <a:spcPts val="500"/>
              </a:spcBef>
              <a:spcAft>
                <a:spcPts val="0"/>
              </a:spcAft>
              <a:buClrTx/>
              <a:buSzTx/>
              <a:buFont typeface="Arial"/>
              <a:buNone/>
              <a:tabLst/>
              <a:defRPr/>
            </a:pPr>
            <a:r>
              <a:rPr kumimoji="0" lang="en-GB"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1 report focuses on Machine Learning for spatial analysis and image classification</a:t>
            </a:r>
          </a:p>
        </p:txBody>
      </p:sp>
      <p:sp>
        <p:nvSpPr>
          <p:cNvPr id="6" name="Slide Number Placeholder 3">
            <a:extLst>
              <a:ext uri="{FF2B5EF4-FFF2-40B4-BE49-F238E27FC236}">
                <a16:creationId xmlns:a16="http://schemas.microsoft.com/office/drawing/2014/main" id="{E5883DA0-DEA0-B263-DA78-EB74241C9AC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6C21D7B2-F6DF-4749-BE48-6DFE0A2356E7}" type="slidenum">
              <a:rPr kumimoji="0" lang="en-US" altLang="x-none" sz="1800" b="1" i="0" u="none" strike="noStrike" kern="1200" cap="none" spc="0" normalizeH="0" baseline="0" noProof="0" smtClean="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x-none" sz="1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2" name="TextBox 1">
            <a:extLst>
              <a:ext uri="{FF2B5EF4-FFF2-40B4-BE49-F238E27FC236}">
                <a16:creationId xmlns:a16="http://schemas.microsoft.com/office/drawing/2014/main" id="{F4E2D69C-F1D6-8B64-CAC5-9F8CEB167ED3}"/>
              </a:ext>
            </a:extLst>
          </p:cNvPr>
          <p:cNvSpPr txBox="1"/>
          <p:nvPr/>
        </p:nvSpPr>
        <p:spPr>
          <a:xfrm>
            <a:off x="8538838" y="1542903"/>
            <a:ext cx="3331029" cy="1600438"/>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All are lecture and teaching materials are posted on external websites to Moodle. Bayesian content is on a dedicated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GitBook</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Machine Learning content is hosted on a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Jupyter</a:t>
            </a:r>
            <a:r>
              <a:rPr lang="en-GB" sz="1400" dirty="0">
                <a:latin typeface="Helvetica Neue" panose="02000503000000020004" pitchFamily="2" charset="0"/>
                <a:ea typeface="Helvetica Neue" panose="02000503000000020004" pitchFamily="2" charset="0"/>
                <a:cs typeface="Helvetica Neue" panose="02000503000000020004" pitchFamily="2" charset="0"/>
              </a:rPr>
              <a:t> Notebook.</a:t>
            </a:r>
          </a:p>
        </p:txBody>
      </p:sp>
    </p:spTree>
    <p:extLst>
      <p:ext uri="{BB962C8B-B14F-4D97-AF65-F5344CB8AC3E}">
        <p14:creationId xmlns:p14="http://schemas.microsoft.com/office/powerpoint/2010/main" val="119098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615254" y="1964547"/>
            <a:ext cx="6570283" cy="463018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eaLnBrk="0" fontAlgn="base" hangingPunct="0">
              <a:lnSpc>
                <a:spcPct val="100000"/>
              </a:lnSpc>
              <a:spcBef>
                <a:spcPct val="20000"/>
              </a:spcBef>
              <a:spcAft>
                <a:spcPct val="0"/>
              </a:spcAft>
              <a:buFontTx/>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Bayesian Statistics?</a:t>
            </a:r>
          </a:p>
          <a:p>
            <a:pPr marL="342900" indent="-342900" eaLnBrk="0" fontAlgn="base" hangingPunct="0">
              <a:lnSpc>
                <a:spcPct val="100000"/>
              </a:lnSpc>
              <a:spcBef>
                <a:spcPct val="20000"/>
              </a:spcBef>
              <a:spcAft>
                <a:spcPct val="0"/>
              </a:spcAft>
              <a:buFontTx/>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are the types of probabilities?</a:t>
            </a:r>
            <a:endPar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eaLnBrk="0" fontAlgn="base" hangingPunct="0">
              <a:lnSpc>
                <a:spcPct val="100000"/>
              </a:lnSpc>
              <a:spcBef>
                <a:spcPct val="20000"/>
              </a:spcBef>
              <a:spcAft>
                <a:spcPct val="0"/>
              </a:spcAft>
              <a:buFontTx/>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Bayes’ theorem</a:t>
            </a:r>
          </a:p>
          <a:p>
            <a:pPr marL="342900" lvl="0" indent="-342900" eaLnBrk="0" fontAlgn="base" hangingPunct="0">
              <a:lnSpc>
                <a:spcPct val="100000"/>
              </a:lnSpc>
              <a:spcBef>
                <a:spcPct val="20000"/>
              </a:spcBef>
              <a:spcAft>
                <a:spcPct val="0"/>
              </a:spcAft>
              <a:buFontTx/>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are the various Probability Distribution</a:t>
            </a:r>
          </a:p>
          <a:p>
            <a:pPr marL="342900" lvl="0" indent="-342900" eaLnBrk="0" fontAlgn="base" hangingPunct="0">
              <a:lnSpc>
                <a:spcPct val="100000"/>
              </a:lnSpc>
              <a:spcBef>
                <a:spcPct val="20000"/>
              </a:spcBef>
              <a:spcAft>
                <a:spcPct val="0"/>
              </a:spcAft>
              <a:buFontTx/>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The basics of Bayesian Inference</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41" name="Slide Number Placeholder 3">
            <a:extLst>
              <a:ext uri="{FF2B5EF4-FFF2-40B4-BE49-F238E27FC236}">
                <a16:creationId xmlns:a16="http://schemas.microsoft.com/office/drawing/2014/main" id="{B86856D4-EF5B-BD49-81EF-2B1440AB8FF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58757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Bayesian Statistics?</a:t>
            </a:r>
          </a:p>
        </p:txBody>
      </p:sp>
      <p:sp>
        <p:nvSpPr>
          <p:cNvPr id="6" name="Slide Number Placeholder 3">
            <a:extLst>
              <a:ext uri="{FF2B5EF4-FFF2-40B4-BE49-F238E27FC236}">
                <a16:creationId xmlns:a16="http://schemas.microsoft.com/office/drawing/2014/main" id="{9C15FA47-1DB3-7E4F-9001-E35F8C80CDF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7944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CE33-8FC8-F3F5-2A25-4AB2D6A200F0}"/>
              </a:ext>
            </a:extLst>
          </p:cNvPr>
          <p:cNvSpPr txBox="1">
            <a:spLocks/>
          </p:cNvSpPr>
          <p:nvPr/>
        </p:nvSpPr>
        <p:spPr>
          <a:xfrm>
            <a:off x="94824" y="1091015"/>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A2AF686F-56EB-FD30-8A30-D13EBF592840}"/>
              </a:ext>
            </a:extLst>
          </p:cNvPr>
          <p:cNvSpPr txBox="1"/>
          <p:nvPr/>
        </p:nvSpPr>
        <p:spPr>
          <a:xfrm>
            <a:off x="115747" y="1898248"/>
            <a:ext cx="11921924" cy="646331"/>
          </a:xfrm>
          <a:prstGeom prst="rect">
            <a:avLst/>
          </a:prstGeom>
          <a:solidFill>
            <a:schemeClr val="accent1"/>
          </a:solid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Bayesian statistics, is using </a:t>
            </a:r>
            <a:r>
              <a:rPr lang="en-GB" b="1" dirty="0">
                <a:latin typeface="Helvetica Neue Light" panose="02000403000000020004" pitchFamily="2" charset="0"/>
                <a:ea typeface="Helvetica Neue Light" panose="02000403000000020004" pitchFamily="2" charset="0"/>
              </a:rPr>
              <a:t>probabilities </a:t>
            </a:r>
            <a:r>
              <a:rPr lang="en-GB" dirty="0">
                <a:latin typeface="Helvetica Neue Light" panose="02000403000000020004" pitchFamily="2" charset="0"/>
                <a:ea typeface="Helvetica Neue Light" panose="02000403000000020004" pitchFamily="2" charset="0"/>
              </a:rPr>
              <a:t>to statistical problems (i.e., framing our research questions using probability statements).  </a:t>
            </a:r>
          </a:p>
        </p:txBody>
      </p:sp>
      <p:pic>
        <p:nvPicPr>
          <p:cNvPr id="4" name="Picture 3">
            <a:extLst>
              <a:ext uri="{FF2B5EF4-FFF2-40B4-BE49-F238E27FC236}">
                <a16:creationId xmlns:a16="http://schemas.microsoft.com/office/drawing/2014/main" id="{F18EFD51-D35E-010C-57F3-5541D0B59470}"/>
              </a:ext>
            </a:extLst>
          </p:cNvPr>
          <p:cNvPicPr>
            <a:picLocks noChangeAspect="1"/>
          </p:cNvPicPr>
          <p:nvPr/>
        </p:nvPicPr>
        <p:blipFill rotWithShape="1">
          <a:blip r:embed="rId3"/>
          <a:srcRect l="15191" t="22616" r="53658" b="14599"/>
          <a:stretch/>
        </p:blipFill>
        <p:spPr>
          <a:xfrm>
            <a:off x="3145975" y="2884019"/>
            <a:ext cx="2289740" cy="2637101"/>
          </a:xfrm>
          <a:prstGeom prst="rect">
            <a:avLst/>
          </a:prstGeom>
        </p:spPr>
      </p:pic>
      <p:pic>
        <p:nvPicPr>
          <p:cNvPr id="5" name="Picture 4">
            <a:extLst>
              <a:ext uri="{FF2B5EF4-FFF2-40B4-BE49-F238E27FC236}">
                <a16:creationId xmlns:a16="http://schemas.microsoft.com/office/drawing/2014/main" id="{C085B24B-7955-DC4E-2B67-9A17DC1B28CA}"/>
              </a:ext>
            </a:extLst>
          </p:cNvPr>
          <p:cNvPicPr>
            <a:picLocks noChangeAspect="1"/>
          </p:cNvPicPr>
          <p:nvPr/>
        </p:nvPicPr>
        <p:blipFill rotWithShape="1">
          <a:blip r:embed="rId3"/>
          <a:srcRect l="15191" t="22616" r="53658" b="14599"/>
          <a:stretch/>
        </p:blipFill>
        <p:spPr>
          <a:xfrm>
            <a:off x="0" y="2884023"/>
            <a:ext cx="2289740" cy="2637100"/>
          </a:xfrm>
          <a:prstGeom prst="rect">
            <a:avLst/>
          </a:prstGeom>
        </p:spPr>
      </p:pic>
      <p:pic>
        <p:nvPicPr>
          <p:cNvPr id="6" name="Picture 5">
            <a:extLst>
              <a:ext uri="{FF2B5EF4-FFF2-40B4-BE49-F238E27FC236}">
                <a16:creationId xmlns:a16="http://schemas.microsoft.com/office/drawing/2014/main" id="{CC8C83F3-6709-C21D-46F8-3CF3ED38B4B7}"/>
              </a:ext>
            </a:extLst>
          </p:cNvPr>
          <p:cNvPicPr>
            <a:picLocks noChangeAspect="1"/>
          </p:cNvPicPr>
          <p:nvPr/>
        </p:nvPicPr>
        <p:blipFill rotWithShape="1">
          <a:blip r:embed="rId3"/>
          <a:srcRect l="15191" t="22616" r="53658" b="14599"/>
          <a:stretch/>
        </p:blipFill>
        <p:spPr>
          <a:xfrm>
            <a:off x="6291950" y="2884020"/>
            <a:ext cx="2289740" cy="2637101"/>
          </a:xfrm>
          <a:prstGeom prst="rect">
            <a:avLst/>
          </a:prstGeom>
        </p:spPr>
      </p:pic>
      <p:pic>
        <p:nvPicPr>
          <p:cNvPr id="7" name="Picture 6">
            <a:extLst>
              <a:ext uri="{FF2B5EF4-FFF2-40B4-BE49-F238E27FC236}">
                <a16:creationId xmlns:a16="http://schemas.microsoft.com/office/drawing/2014/main" id="{0761DFF0-FB0A-24A0-FF77-B0D814A320D4}"/>
              </a:ext>
            </a:extLst>
          </p:cNvPr>
          <p:cNvPicPr>
            <a:picLocks noChangeAspect="1"/>
          </p:cNvPicPr>
          <p:nvPr/>
        </p:nvPicPr>
        <p:blipFill rotWithShape="1">
          <a:blip r:embed="rId3"/>
          <a:srcRect l="15191" t="22616" r="53658" b="14599"/>
          <a:stretch/>
        </p:blipFill>
        <p:spPr>
          <a:xfrm>
            <a:off x="9615023" y="2884020"/>
            <a:ext cx="2289740" cy="2637101"/>
          </a:xfrm>
          <a:prstGeom prst="rect">
            <a:avLst/>
          </a:prstGeom>
        </p:spPr>
      </p:pic>
      <p:sp>
        <p:nvSpPr>
          <p:cNvPr id="8" name="TextBox 7">
            <a:extLst>
              <a:ext uri="{FF2B5EF4-FFF2-40B4-BE49-F238E27FC236}">
                <a16:creationId xmlns:a16="http://schemas.microsoft.com/office/drawing/2014/main" id="{447AA141-FC9B-D839-289F-C61DB44D6927}"/>
              </a:ext>
            </a:extLst>
          </p:cNvPr>
          <p:cNvSpPr txBox="1"/>
          <p:nvPr/>
        </p:nvSpPr>
        <p:spPr>
          <a:xfrm>
            <a:off x="422582" y="5491228"/>
            <a:ext cx="13859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Probabilities</a:t>
            </a:r>
          </a:p>
        </p:txBody>
      </p:sp>
      <p:sp>
        <p:nvSpPr>
          <p:cNvPr id="9" name="TextBox 8">
            <a:extLst>
              <a:ext uri="{FF2B5EF4-FFF2-40B4-BE49-F238E27FC236}">
                <a16:creationId xmlns:a16="http://schemas.microsoft.com/office/drawing/2014/main" id="{B17E9D74-CE57-0A72-CD10-D395D09ED4B8}"/>
              </a:ext>
            </a:extLst>
          </p:cNvPr>
          <p:cNvSpPr txBox="1"/>
          <p:nvPr/>
        </p:nvSpPr>
        <p:spPr>
          <a:xfrm>
            <a:off x="3010630" y="5491228"/>
            <a:ext cx="24006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Distribution</a:t>
            </a:r>
          </a:p>
        </p:txBody>
      </p:sp>
      <p:sp>
        <p:nvSpPr>
          <p:cNvPr id="10" name="TextBox 9">
            <a:extLst>
              <a:ext uri="{FF2B5EF4-FFF2-40B4-BE49-F238E27FC236}">
                <a16:creationId xmlns:a16="http://schemas.microsoft.com/office/drawing/2014/main" id="{99FA78EF-11CA-A0A6-C610-2D8A1FCF282F}"/>
              </a:ext>
            </a:extLst>
          </p:cNvPr>
          <p:cNvSpPr txBox="1"/>
          <p:nvPr/>
        </p:nvSpPr>
        <p:spPr>
          <a:xfrm>
            <a:off x="9715009" y="5491228"/>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11" name="TextBox 10">
            <a:extLst>
              <a:ext uri="{FF2B5EF4-FFF2-40B4-BE49-F238E27FC236}">
                <a16:creationId xmlns:a16="http://schemas.microsoft.com/office/drawing/2014/main" id="{A5564776-BC71-1C6B-2CBC-AB6818BC7BC5}"/>
              </a:ext>
            </a:extLst>
          </p:cNvPr>
          <p:cNvSpPr txBox="1"/>
          <p:nvPr/>
        </p:nvSpPr>
        <p:spPr>
          <a:xfrm>
            <a:off x="6714532" y="5521120"/>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pic>
        <p:nvPicPr>
          <p:cNvPr id="12" name="Picture 11">
            <a:extLst>
              <a:ext uri="{FF2B5EF4-FFF2-40B4-BE49-F238E27FC236}">
                <a16:creationId xmlns:a16="http://schemas.microsoft.com/office/drawing/2014/main" id="{0FB8360A-1487-74BC-958A-8550A91597AB}"/>
              </a:ext>
            </a:extLst>
          </p:cNvPr>
          <p:cNvPicPr>
            <a:picLocks noChangeAspect="1"/>
          </p:cNvPicPr>
          <p:nvPr/>
        </p:nvPicPr>
        <p:blipFill>
          <a:blip r:embed="rId4"/>
          <a:stretch>
            <a:fillRect/>
          </a:stretch>
        </p:blipFill>
        <p:spPr>
          <a:xfrm>
            <a:off x="0" y="0"/>
            <a:ext cx="12192000" cy="970069"/>
          </a:xfrm>
          <a:prstGeom prst="rect">
            <a:avLst/>
          </a:prstGeom>
        </p:spPr>
      </p:pic>
      <p:sp>
        <p:nvSpPr>
          <p:cNvPr id="13" name="Slide Number Placeholder 3">
            <a:extLst>
              <a:ext uri="{FF2B5EF4-FFF2-40B4-BE49-F238E27FC236}">
                <a16:creationId xmlns:a16="http://schemas.microsoft.com/office/drawing/2014/main" id="{D93ADCE3-351D-EE58-39B7-EB9D4DCA36C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02116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39616</TotalTime>
  <Words>6676</Words>
  <Application>Microsoft Macintosh PowerPoint</Application>
  <PresentationFormat>Widescreen</PresentationFormat>
  <Paragraphs>842</Paragraphs>
  <Slides>49</Slides>
  <Notes>32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49</vt:i4>
      </vt:variant>
    </vt:vector>
  </HeadingPairs>
  <TitlesOfParts>
    <vt:vector size="62" baseType="lpstr">
      <vt:lpstr>ＭＳ Ｐゴシック</vt:lpstr>
      <vt:lpstr>Arial</vt:lpstr>
      <vt:lpstr>Calibri</vt:lpstr>
      <vt:lpstr>Cambria Math</vt:lpstr>
      <vt:lpstr>Courier New</vt:lpstr>
      <vt:lpstr>Helvetica Neue</vt:lpstr>
      <vt:lpstr>Helvetica Neue Condensed Black</vt:lpstr>
      <vt:lpstr>HELVETICA NEUE LIGHT</vt:lpstr>
      <vt:lpstr>HELVETICA NEUE LIGHT</vt:lpstr>
      <vt:lpstr>HELVETICA NEUE THIN</vt:lpstr>
      <vt:lpstr>Wingdings</vt:lpstr>
      <vt:lpstr>Office Theme</vt:lpstr>
      <vt:lpstr>Custom Design</vt:lpstr>
      <vt:lpstr>PowerPoint Presentation</vt:lpstr>
      <vt:lpstr>About the course</vt:lpstr>
      <vt:lpstr>PowerPoint Presentation</vt:lpstr>
      <vt:lpstr>PowerPoint Presentation</vt:lpstr>
      <vt:lpstr>PowerPoint Presentation</vt:lpstr>
      <vt:lpstr>PowerPoint Presentation</vt:lpstr>
      <vt:lpstr>PowerPoint Presentation</vt:lpstr>
      <vt:lpstr>What is a Bayesian Statistics?</vt:lpstr>
      <vt:lpstr>PowerPoint Presentation</vt:lpstr>
      <vt:lpstr>What is a 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Probability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 Theorem</vt:lpstr>
      <vt:lpstr>PowerPoint Presentation</vt:lpstr>
      <vt:lpstr>PowerPoint Presentation</vt:lpstr>
      <vt:lpstr>PowerPoint Presentation</vt:lpstr>
      <vt:lpstr>PowerPoint Presentation</vt:lpstr>
      <vt:lpstr>PowerPoint Presentation</vt:lpstr>
      <vt:lpstr>PowerPoint Presentation</vt:lpstr>
      <vt:lpstr>Bayesian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359</cp:revision>
  <dcterms:created xsi:type="dcterms:W3CDTF">2020-11-19T14:47:11Z</dcterms:created>
  <dcterms:modified xsi:type="dcterms:W3CDTF">2024-01-08T15:41:03Z</dcterms:modified>
</cp:coreProperties>
</file>